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4"/>
  </p:notesMasterIdLst>
  <p:handoutMasterIdLst>
    <p:handoutMasterId r:id="rId35"/>
  </p:handoutMasterIdLst>
  <p:sldIdLst>
    <p:sldId id="312" r:id="rId5"/>
    <p:sldId id="304" r:id="rId6"/>
    <p:sldId id="323" r:id="rId7"/>
    <p:sldId id="307" r:id="rId8"/>
    <p:sldId id="281" r:id="rId9"/>
    <p:sldId id="324" r:id="rId10"/>
    <p:sldId id="325" r:id="rId11"/>
    <p:sldId id="326" r:id="rId12"/>
    <p:sldId id="322" r:id="rId13"/>
    <p:sldId id="327" r:id="rId14"/>
    <p:sldId id="328" r:id="rId15"/>
    <p:sldId id="329" r:id="rId16"/>
    <p:sldId id="336" r:id="rId17"/>
    <p:sldId id="330" r:id="rId18"/>
    <p:sldId id="331" r:id="rId19"/>
    <p:sldId id="332" r:id="rId20"/>
    <p:sldId id="333" r:id="rId21"/>
    <p:sldId id="334" r:id="rId22"/>
    <p:sldId id="335" r:id="rId23"/>
    <p:sldId id="337" r:id="rId24"/>
    <p:sldId id="340" r:id="rId25"/>
    <p:sldId id="341" r:id="rId26"/>
    <p:sldId id="342" r:id="rId27"/>
    <p:sldId id="338" r:id="rId28"/>
    <p:sldId id="344" r:id="rId29"/>
    <p:sldId id="343" r:id="rId30"/>
    <p:sldId id="345" r:id="rId31"/>
    <p:sldId id="339" r:id="rId32"/>
    <p:sldId id="297" r:id="rId3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5388" autoAdjust="0"/>
  </p:normalViewPr>
  <p:slideViewPr>
    <p:cSldViewPr snapToGrid="0" snapToObjects="1">
      <p:cViewPr varScale="1">
        <p:scale>
          <a:sx n="105" d="100"/>
          <a:sy n="105" d="100"/>
        </p:scale>
        <p:origin x="164" y="68"/>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0B28C-47D4-4CB7-8422-0C376C84907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1E2FFB5-E6F4-4241-A822-9708CB663FAD}">
      <dgm:prSet/>
      <dgm:spPr/>
      <dgm:t>
        <a:bodyPr/>
        <a:lstStyle/>
        <a:p>
          <a:r>
            <a:rPr lang="en-US" b="1" dirty="0"/>
            <a:t>Mean Squared Error (MSE): </a:t>
          </a:r>
          <a:r>
            <a:rPr lang="en-US" dirty="0"/>
            <a:t>15366938321419.674. The mean squared error remains quite high, which suggests that the model's predictions still deviate significantly from actual market values. The high error value indicates that the model might be missing some critical predictors or that the relationship between predictors and target is not purely linear.</a:t>
          </a:r>
        </a:p>
      </dgm:t>
    </dgm:pt>
    <dgm:pt modelId="{261CB6FD-49F9-460E-B5FA-4BD41AE14190}" type="parTrans" cxnId="{ECA93309-6666-4FC9-86A3-7801D9FAB649}">
      <dgm:prSet/>
      <dgm:spPr/>
      <dgm:t>
        <a:bodyPr/>
        <a:lstStyle/>
        <a:p>
          <a:endParaRPr lang="en-US"/>
        </a:p>
      </dgm:t>
    </dgm:pt>
    <dgm:pt modelId="{77A9BFFB-0EB0-4425-9E51-24816DD44678}" type="sibTrans" cxnId="{ECA93309-6666-4FC9-86A3-7801D9FAB649}">
      <dgm:prSet/>
      <dgm:spPr/>
      <dgm:t>
        <a:bodyPr/>
        <a:lstStyle/>
        <a:p>
          <a:endParaRPr lang="en-US"/>
        </a:p>
      </dgm:t>
    </dgm:pt>
    <dgm:pt modelId="{3CB2579E-A237-4B02-B32F-89B32FF62E47}">
      <dgm:prSet/>
      <dgm:spPr/>
      <dgm:t>
        <a:bodyPr/>
        <a:lstStyle/>
        <a:p>
          <a:r>
            <a:rPr lang="en-US" b="1"/>
            <a:t>R² (R-squared): </a:t>
          </a:r>
          <a:r>
            <a:rPr lang="en-US"/>
            <a:t>0.5879. The R-squared value has improved to approximately 0.588, indicating that about 58.8% of the variability in player market values is explained by the model. This is an improvement and suggests better predictive power compared to the previous model, yet there is room for improvement.</a:t>
          </a:r>
        </a:p>
      </dgm:t>
    </dgm:pt>
    <dgm:pt modelId="{06025DF3-001E-4BAA-B79B-D3693BFA6F7A}" type="parTrans" cxnId="{65AA3359-8E3D-42AE-80FB-3F52390EB8D8}">
      <dgm:prSet/>
      <dgm:spPr/>
      <dgm:t>
        <a:bodyPr/>
        <a:lstStyle/>
        <a:p>
          <a:endParaRPr lang="en-US"/>
        </a:p>
      </dgm:t>
    </dgm:pt>
    <dgm:pt modelId="{FA7A34EA-D1FB-4853-A4C0-A5C1011AC167}" type="sibTrans" cxnId="{65AA3359-8E3D-42AE-80FB-3F52390EB8D8}">
      <dgm:prSet/>
      <dgm:spPr/>
      <dgm:t>
        <a:bodyPr/>
        <a:lstStyle/>
        <a:p>
          <a:endParaRPr lang="en-US"/>
        </a:p>
      </dgm:t>
    </dgm:pt>
    <dgm:pt modelId="{6624FF73-19CF-422A-AAC6-592981DF6F46}" type="pres">
      <dgm:prSet presAssocID="{E3A0B28C-47D4-4CB7-8422-0C376C849077}" presName="root" presStyleCnt="0">
        <dgm:presLayoutVars>
          <dgm:dir/>
          <dgm:resizeHandles val="exact"/>
        </dgm:presLayoutVars>
      </dgm:prSet>
      <dgm:spPr/>
    </dgm:pt>
    <dgm:pt modelId="{2BC6822A-6FD0-490F-9AC1-F0D177F26BE3}" type="pres">
      <dgm:prSet presAssocID="{71E2FFB5-E6F4-4241-A822-9708CB663FAD}" presName="compNode" presStyleCnt="0"/>
      <dgm:spPr/>
    </dgm:pt>
    <dgm:pt modelId="{5D4A4305-1A50-4B12-BE81-7FE048A6FF70}" type="pres">
      <dgm:prSet presAssocID="{71E2FFB5-E6F4-4241-A822-9708CB663FAD}" presName="bgRect" presStyleLbl="bgShp" presStyleIdx="0" presStyleCnt="2"/>
      <dgm:spPr/>
    </dgm:pt>
    <dgm:pt modelId="{7B8A2D23-B47F-4126-877C-4D6912BAF8ED}" type="pres">
      <dgm:prSet presAssocID="{71E2FFB5-E6F4-4241-A822-9708CB663FA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3F52B409-92D7-42A1-B068-32E3F489690E}" type="pres">
      <dgm:prSet presAssocID="{71E2FFB5-E6F4-4241-A822-9708CB663FAD}" presName="spaceRect" presStyleCnt="0"/>
      <dgm:spPr/>
    </dgm:pt>
    <dgm:pt modelId="{86A21B26-E164-456A-9868-DB3AEC83120E}" type="pres">
      <dgm:prSet presAssocID="{71E2FFB5-E6F4-4241-A822-9708CB663FAD}" presName="parTx" presStyleLbl="revTx" presStyleIdx="0" presStyleCnt="2">
        <dgm:presLayoutVars>
          <dgm:chMax val="0"/>
          <dgm:chPref val="0"/>
        </dgm:presLayoutVars>
      </dgm:prSet>
      <dgm:spPr/>
    </dgm:pt>
    <dgm:pt modelId="{5D11A5F3-11D7-416A-931A-A0BE535D27D8}" type="pres">
      <dgm:prSet presAssocID="{77A9BFFB-0EB0-4425-9E51-24816DD44678}" presName="sibTrans" presStyleCnt="0"/>
      <dgm:spPr/>
    </dgm:pt>
    <dgm:pt modelId="{A021CC94-21C6-4148-8E35-B350218FE3F9}" type="pres">
      <dgm:prSet presAssocID="{3CB2579E-A237-4B02-B32F-89B32FF62E47}" presName="compNode" presStyleCnt="0"/>
      <dgm:spPr/>
    </dgm:pt>
    <dgm:pt modelId="{3F84F064-2BF4-408D-861D-BF58EC02129F}" type="pres">
      <dgm:prSet presAssocID="{3CB2579E-A237-4B02-B32F-89B32FF62E47}" presName="bgRect" presStyleLbl="bgShp" presStyleIdx="1" presStyleCnt="2"/>
      <dgm:spPr/>
    </dgm:pt>
    <dgm:pt modelId="{A1DBDF12-9ECB-4B2D-A045-041F907C390E}" type="pres">
      <dgm:prSet presAssocID="{3CB2579E-A237-4B02-B32F-89B32FF62E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ue"/>
        </a:ext>
      </dgm:extLst>
    </dgm:pt>
    <dgm:pt modelId="{E5031DD8-02BB-41C0-A589-D5CC1BEDE2B8}" type="pres">
      <dgm:prSet presAssocID="{3CB2579E-A237-4B02-B32F-89B32FF62E47}" presName="spaceRect" presStyleCnt="0"/>
      <dgm:spPr/>
    </dgm:pt>
    <dgm:pt modelId="{80414000-C299-4822-BBF7-B40026393924}" type="pres">
      <dgm:prSet presAssocID="{3CB2579E-A237-4B02-B32F-89B32FF62E47}" presName="parTx" presStyleLbl="revTx" presStyleIdx="1" presStyleCnt="2">
        <dgm:presLayoutVars>
          <dgm:chMax val="0"/>
          <dgm:chPref val="0"/>
        </dgm:presLayoutVars>
      </dgm:prSet>
      <dgm:spPr/>
    </dgm:pt>
  </dgm:ptLst>
  <dgm:cxnLst>
    <dgm:cxn modelId="{ECA93309-6666-4FC9-86A3-7801D9FAB649}" srcId="{E3A0B28C-47D4-4CB7-8422-0C376C849077}" destId="{71E2FFB5-E6F4-4241-A822-9708CB663FAD}" srcOrd="0" destOrd="0" parTransId="{261CB6FD-49F9-460E-B5FA-4BD41AE14190}" sibTransId="{77A9BFFB-0EB0-4425-9E51-24816DD44678}"/>
    <dgm:cxn modelId="{6377272A-6490-4146-A39F-A7606F41B397}" type="presOf" srcId="{E3A0B28C-47D4-4CB7-8422-0C376C849077}" destId="{6624FF73-19CF-422A-AAC6-592981DF6F46}" srcOrd="0" destOrd="0" presId="urn:microsoft.com/office/officeart/2018/2/layout/IconVerticalSolidList"/>
    <dgm:cxn modelId="{65AA3359-8E3D-42AE-80FB-3F52390EB8D8}" srcId="{E3A0B28C-47D4-4CB7-8422-0C376C849077}" destId="{3CB2579E-A237-4B02-B32F-89B32FF62E47}" srcOrd="1" destOrd="0" parTransId="{06025DF3-001E-4BAA-B79B-D3693BFA6F7A}" sibTransId="{FA7A34EA-D1FB-4853-A4C0-A5C1011AC167}"/>
    <dgm:cxn modelId="{851783B0-EBA5-48DD-A6DA-B83B7926D56D}" type="presOf" srcId="{71E2FFB5-E6F4-4241-A822-9708CB663FAD}" destId="{86A21B26-E164-456A-9868-DB3AEC83120E}" srcOrd="0" destOrd="0" presId="urn:microsoft.com/office/officeart/2018/2/layout/IconVerticalSolidList"/>
    <dgm:cxn modelId="{BB866CD2-529F-40FD-B3A7-BBA3D66411A0}" type="presOf" srcId="{3CB2579E-A237-4B02-B32F-89B32FF62E47}" destId="{80414000-C299-4822-BBF7-B40026393924}" srcOrd="0" destOrd="0" presId="urn:microsoft.com/office/officeart/2018/2/layout/IconVerticalSolidList"/>
    <dgm:cxn modelId="{5814BFFB-8418-4B5C-85B6-EAB9A9576677}" type="presParOf" srcId="{6624FF73-19CF-422A-AAC6-592981DF6F46}" destId="{2BC6822A-6FD0-490F-9AC1-F0D177F26BE3}" srcOrd="0" destOrd="0" presId="urn:microsoft.com/office/officeart/2018/2/layout/IconVerticalSolidList"/>
    <dgm:cxn modelId="{46E00839-91F1-4290-AEF2-20BD3DE7C3CA}" type="presParOf" srcId="{2BC6822A-6FD0-490F-9AC1-F0D177F26BE3}" destId="{5D4A4305-1A50-4B12-BE81-7FE048A6FF70}" srcOrd="0" destOrd="0" presId="urn:microsoft.com/office/officeart/2018/2/layout/IconVerticalSolidList"/>
    <dgm:cxn modelId="{3F121942-4255-4FA9-A73F-73B46BF72981}" type="presParOf" srcId="{2BC6822A-6FD0-490F-9AC1-F0D177F26BE3}" destId="{7B8A2D23-B47F-4126-877C-4D6912BAF8ED}" srcOrd="1" destOrd="0" presId="urn:microsoft.com/office/officeart/2018/2/layout/IconVerticalSolidList"/>
    <dgm:cxn modelId="{3980A3F9-82EB-4BA5-BFEA-2E484711670A}" type="presParOf" srcId="{2BC6822A-6FD0-490F-9AC1-F0D177F26BE3}" destId="{3F52B409-92D7-42A1-B068-32E3F489690E}" srcOrd="2" destOrd="0" presId="urn:microsoft.com/office/officeart/2018/2/layout/IconVerticalSolidList"/>
    <dgm:cxn modelId="{16D8740C-989C-4A01-8CE6-89296BC8C8DF}" type="presParOf" srcId="{2BC6822A-6FD0-490F-9AC1-F0D177F26BE3}" destId="{86A21B26-E164-456A-9868-DB3AEC83120E}" srcOrd="3" destOrd="0" presId="urn:microsoft.com/office/officeart/2018/2/layout/IconVerticalSolidList"/>
    <dgm:cxn modelId="{CFEA08AB-E152-4CCA-82ED-41F1357F16A8}" type="presParOf" srcId="{6624FF73-19CF-422A-AAC6-592981DF6F46}" destId="{5D11A5F3-11D7-416A-931A-A0BE535D27D8}" srcOrd="1" destOrd="0" presId="urn:microsoft.com/office/officeart/2018/2/layout/IconVerticalSolidList"/>
    <dgm:cxn modelId="{3F5FEDD1-5C5B-4850-83F6-8624B8F5C584}" type="presParOf" srcId="{6624FF73-19CF-422A-AAC6-592981DF6F46}" destId="{A021CC94-21C6-4148-8E35-B350218FE3F9}" srcOrd="2" destOrd="0" presId="urn:microsoft.com/office/officeart/2018/2/layout/IconVerticalSolidList"/>
    <dgm:cxn modelId="{DBA728A5-FB7C-4D10-BA2B-3B8163E1F16D}" type="presParOf" srcId="{A021CC94-21C6-4148-8E35-B350218FE3F9}" destId="{3F84F064-2BF4-408D-861D-BF58EC02129F}" srcOrd="0" destOrd="0" presId="urn:microsoft.com/office/officeart/2018/2/layout/IconVerticalSolidList"/>
    <dgm:cxn modelId="{FFDED690-916A-4DC0-9A42-FFD5026BB2DC}" type="presParOf" srcId="{A021CC94-21C6-4148-8E35-B350218FE3F9}" destId="{A1DBDF12-9ECB-4B2D-A045-041F907C390E}" srcOrd="1" destOrd="0" presId="urn:microsoft.com/office/officeart/2018/2/layout/IconVerticalSolidList"/>
    <dgm:cxn modelId="{395093B9-7D02-4C78-B2D2-80CACFB1F35B}" type="presParOf" srcId="{A021CC94-21C6-4148-8E35-B350218FE3F9}" destId="{E5031DD8-02BB-41C0-A589-D5CC1BEDE2B8}" srcOrd="2" destOrd="0" presId="urn:microsoft.com/office/officeart/2018/2/layout/IconVerticalSolidList"/>
    <dgm:cxn modelId="{06910C1E-9987-45C5-881C-B7F976D03193}" type="presParOf" srcId="{A021CC94-21C6-4148-8E35-B350218FE3F9}" destId="{80414000-C299-4822-BBF7-B4002639392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A4305-1A50-4B12-BE81-7FE048A6FF70}">
      <dsp:nvSpPr>
        <dsp:cNvPr id="0" name=""/>
        <dsp:cNvSpPr/>
      </dsp:nvSpPr>
      <dsp:spPr>
        <a:xfrm>
          <a:off x="0" y="641640"/>
          <a:ext cx="10511626" cy="11845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A2D23-B47F-4126-877C-4D6912BAF8ED}">
      <dsp:nvSpPr>
        <dsp:cNvPr id="0" name=""/>
        <dsp:cNvSpPr/>
      </dsp:nvSpPr>
      <dsp:spPr>
        <a:xfrm>
          <a:off x="358331" y="908168"/>
          <a:ext cx="651511" cy="6515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A21B26-E164-456A-9868-DB3AEC83120E}">
      <dsp:nvSpPr>
        <dsp:cNvPr id="0" name=""/>
        <dsp:cNvSpPr/>
      </dsp:nvSpPr>
      <dsp:spPr>
        <a:xfrm>
          <a:off x="1368175" y="641640"/>
          <a:ext cx="9143451" cy="118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367" tIns="125367" rIns="125367" bIns="125367" numCol="1" spcCol="1270" anchor="ctr" anchorCtr="0">
          <a:noAutofit/>
        </a:bodyPr>
        <a:lstStyle/>
        <a:p>
          <a:pPr marL="0" lvl="0" indent="0" algn="l" defTabSz="622300">
            <a:lnSpc>
              <a:spcPct val="90000"/>
            </a:lnSpc>
            <a:spcBef>
              <a:spcPct val="0"/>
            </a:spcBef>
            <a:spcAft>
              <a:spcPct val="35000"/>
            </a:spcAft>
            <a:buNone/>
          </a:pPr>
          <a:r>
            <a:rPr lang="en-US" sz="1400" b="1" kern="1200" dirty="0"/>
            <a:t>Mean Squared Error (MSE): </a:t>
          </a:r>
          <a:r>
            <a:rPr lang="en-US" sz="1400" kern="1200" dirty="0"/>
            <a:t>15366938321419.674. The mean squared error remains quite high, which suggests that the model's predictions still deviate significantly from actual market values. The high error value indicates that the model might be missing some critical predictors or that the relationship between predictors and target is not purely linear.</a:t>
          </a:r>
        </a:p>
      </dsp:txBody>
      <dsp:txXfrm>
        <a:off x="1368175" y="641640"/>
        <a:ext cx="9143451" cy="1184567"/>
      </dsp:txXfrm>
    </dsp:sp>
    <dsp:sp modelId="{3F84F064-2BF4-408D-861D-BF58EC02129F}">
      <dsp:nvSpPr>
        <dsp:cNvPr id="0" name=""/>
        <dsp:cNvSpPr/>
      </dsp:nvSpPr>
      <dsp:spPr>
        <a:xfrm>
          <a:off x="0" y="2122349"/>
          <a:ext cx="10511626" cy="11845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DBDF12-9ECB-4B2D-A045-041F907C390E}">
      <dsp:nvSpPr>
        <dsp:cNvPr id="0" name=""/>
        <dsp:cNvSpPr/>
      </dsp:nvSpPr>
      <dsp:spPr>
        <a:xfrm>
          <a:off x="358331" y="2388876"/>
          <a:ext cx="651511" cy="6515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14000-C299-4822-BBF7-B40026393924}">
      <dsp:nvSpPr>
        <dsp:cNvPr id="0" name=""/>
        <dsp:cNvSpPr/>
      </dsp:nvSpPr>
      <dsp:spPr>
        <a:xfrm>
          <a:off x="1368175" y="2122349"/>
          <a:ext cx="9143451" cy="118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367" tIns="125367" rIns="125367" bIns="125367" numCol="1" spcCol="1270" anchor="ctr" anchorCtr="0">
          <a:noAutofit/>
        </a:bodyPr>
        <a:lstStyle/>
        <a:p>
          <a:pPr marL="0" lvl="0" indent="0" algn="l" defTabSz="622300">
            <a:lnSpc>
              <a:spcPct val="90000"/>
            </a:lnSpc>
            <a:spcBef>
              <a:spcPct val="0"/>
            </a:spcBef>
            <a:spcAft>
              <a:spcPct val="35000"/>
            </a:spcAft>
            <a:buNone/>
          </a:pPr>
          <a:r>
            <a:rPr lang="en-US" sz="1400" b="1" kern="1200"/>
            <a:t>R² (R-squared): </a:t>
          </a:r>
          <a:r>
            <a:rPr lang="en-US" sz="1400" kern="1200"/>
            <a:t>0.5879. The R-squared value has improved to approximately 0.588, indicating that about 58.8% of the variability in player market values is explained by the model. This is an improvement and suggests better predictive power compared to the previous model, yet there is room for improvement.</a:t>
          </a:r>
        </a:p>
      </dsp:txBody>
      <dsp:txXfrm>
        <a:off x="1368175" y="2122349"/>
        <a:ext cx="9143451" cy="11845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5466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96677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39990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71468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22200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8032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38979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8670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55679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935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2457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86657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036535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09040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31746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28014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191714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3814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48792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70751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94547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488034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6127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Analyzing FIFA’s data with Python</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478631" y="755372"/>
            <a:ext cx="4350544" cy="1527048"/>
          </a:xfrm>
        </p:spPr>
        <p:txBody>
          <a:bodyPr anchor="b">
            <a:normAutofit/>
          </a:bodyPr>
          <a:lstStyle/>
          <a:p>
            <a:pPr>
              <a:lnSpc>
                <a:spcPct val="90000"/>
              </a:lnSpc>
            </a:pPr>
            <a:r>
              <a:rPr lang="en-US" sz="2500" dirty="0"/>
              <a:t>Analyzing Relationships Between Attributes</a:t>
            </a:r>
          </a:p>
        </p:txBody>
      </p:sp>
      <p:sp>
        <p:nvSpPr>
          <p:cNvPr id="21" name="Slide Number Placeholder 2">
            <a:extLst>
              <a:ext uri="{FF2B5EF4-FFF2-40B4-BE49-F238E27FC236}">
                <a16:creationId xmlns:a16="http://schemas.microsoft.com/office/drawing/2014/main" id="{3557D988-005B-AB92-1885-C40C77D26EC1}"/>
              </a:ext>
            </a:extLst>
          </p:cNvPr>
          <p:cNvSpPr>
            <a:spLocks noGrp="1"/>
          </p:cNvSpPr>
          <p:nvPr>
            <p:ph type="sldNum" sz="quarter" idx="12"/>
          </p:nvPr>
        </p:nvSpPr>
        <p:spPr>
          <a:xfrm>
            <a:off x="10438475" y="457199"/>
            <a:ext cx="987552" cy="244503"/>
          </a:xfrm>
        </p:spPr>
        <p:txBody>
          <a:bodyPr/>
          <a:lstStyle/>
          <a:p>
            <a:pPr>
              <a:spcAft>
                <a:spcPts val="600"/>
              </a:spcAft>
            </a:pPr>
            <a:fld id="{48F63A3B-78C7-47BE-AE5E-E10140E04643}" type="slidenum">
              <a:rPr lang="en-US" smtClean="0"/>
              <a:pPr>
                <a:spcAft>
                  <a:spcPts val="600"/>
                </a:spcAft>
              </a:pPr>
              <a:t>10</a:t>
            </a:fld>
            <a:endParaRPr lang="en-US"/>
          </a:p>
        </p:txBody>
      </p:sp>
      <p:sp>
        <p:nvSpPr>
          <p:cNvPr id="12" name="Text Placeholder 3">
            <a:extLst>
              <a:ext uri="{FF2B5EF4-FFF2-40B4-BE49-F238E27FC236}">
                <a16:creationId xmlns:a16="http://schemas.microsoft.com/office/drawing/2014/main" id="{A837A872-81D3-677C-D488-A77179A1C713}"/>
              </a:ext>
            </a:extLst>
          </p:cNvPr>
          <p:cNvSpPr>
            <a:spLocks noGrp="1"/>
          </p:cNvSpPr>
          <p:nvPr>
            <p:ph type="body" sz="half" idx="2"/>
          </p:nvPr>
        </p:nvSpPr>
        <p:spPr>
          <a:xfrm>
            <a:off x="760938" y="2286001"/>
            <a:ext cx="3931920" cy="3811588"/>
          </a:xfrm>
        </p:spPr>
        <p:txBody>
          <a:bodyPr>
            <a:normAutofit/>
          </a:bodyPr>
          <a:lstStyle/>
          <a:p>
            <a:r>
              <a:rPr lang="en-US" b="1" dirty="0"/>
              <a:t>Insights: </a:t>
            </a:r>
            <a:endParaRPr lang="en-US" dirty="0"/>
          </a:p>
          <a:p>
            <a:pPr marL="285750" indent="-285750">
              <a:buFont typeface="Arial" panose="020B0604020202020204" pitchFamily="34" charset="0"/>
              <a:buChar char="•"/>
            </a:pPr>
            <a:r>
              <a:rPr lang="en-US" dirty="0"/>
              <a:t>Better-rated players are likely more valuable.</a:t>
            </a:r>
          </a:p>
          <a:p>
            <a:endParaRPr lang="en-US" dirty="0"/>
          </a:p>
          <a:p>
            <a:pPr marL="285750" indent="-285750">
              <a:buFont typeface="Arial" panose="020B0604020202020204" pitchFamily="34" charset="0"/>
              <a:buChar char="•"/>
            </a:pPr>
            <a:r>
              <a:rPr lang="en-US" dirty="0"/>
              <a:t>Younger players tend to have higher potential ratings.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players get older, their market value might increase up to a certain point before it likely declines.</a:t>
            </a:r>
          </a:p>
        </p:txBody>
      </p:sp>
      <p:pic>
        <p:nvPicPr>
          <p:cNvPr id="11" name="Picture Placeholder 10">
            <a:extLst>
              <a:ext uri="{FF2B5EF4-FFF2-40B4-BE49-F238E27FC236}">
                <a16:creationId xmlns:a16="http://schemas.microsoft.com/office/drawing/2014/main" id="{8E5B0EF6-3E24-90F1-EE16-E0010BEB9BB6}"/>
              </a:ext>
            </a:extLst>
          </p:cNvPr>
          <p:cNvPicPr>
            <a:picLocks noGrp="1" noChangeAspect="1"/>
          </p:cNvPicPr>
          <p:nvPr>
            <p:ph type="pic" idx="1"/>
          </p:nvPr>
        </p:nvPicPr>
        <p:blipFill>
          <a:blip r:embed="rId3"/>
          <a:srcRect t="608" b="608"/>
          <a:stretch/>
        </p:blipFill>
        <p:spPr/>
      </p:pic>
    </p:spTree>
    <p:extLst>
      <p:ext uri="{BB962C8B-B14F-4D97-AF65-F5344CB8AC3E}">
        <p14:creationId xmlns:p14="http://schemas.microsoft.com/office/powerpoint/2010/main" val="744759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1550564" y="1057274"/>
            <a:ext cx="9875463" cy="999746"/>
          </a:xfrm>
        </p:spPr>
        <p:txBody>
          <a:bodyPr anchor="b">
            <a:normAutofit/>
          </a:bodyPr>
          <a:lstStyle/>
          <a:p>
            <a:pPr>
              <a:lnSpc>
                <a:spcPct val="90000"/>
              </a:lnSpc>
            </a:pPr>
            <a:r>
              <a:rPr lang="en-US" dirty="0"/>
              <a:t>Analyzing Relationships Between Attributes</a:t>
            </a:r>
          </a:p>
        </p:txBody>
      </p:sp>
      <p:pic>
        <p:nvPicPr>
          <p:cNvPr id="5" name="Picture Placeholder 4">
            <a:extLst>
              <a:ext uri="{FF2B5EF4-FFF2-40B4-BE49-F238E27FC236}">
                <a16:creationId xmlns:a16="http://schemas.microsoft.com/office/drawing/2014/main" id="{A56AB187-51E8-50BA-6D4E-C90395BC0629}"/>
              </a:ext>
            </a:extLst>
          </p:cNvPr>
          <p:cNvPicPr>
            <a:picLocks noGrp="1" noChangeAspect="1"/>
          </p:cNvPicPr>
          <p:nvPr>
            <p:ph sz="half" idx="2"/>
          </p:nvPr>
        </p:nvPicPr>
        <p:blipFill>
          <a:blip r:embed="rId3"/>
          <a:stretch>
            <a:fillRect/>
          </a:stretch>
        </p:blipFill>
        <p:spPr>
          <a:xfrm>
            <a:off x="1550564" y="2411211"/>
            <a:ext cx="5829147" cy="3745227"/>
          </a:xfrm>
          <a:prstGeom prst="rect">
            <a:avLst/>
          </a:prstGeom>
          <a:noFill/>
        </p:spPr>
      </p:pic>
      <p:sp>
        <p:nvSpPr>
          <p:cNvPr id="12" name="Text Placeholder 3">
            <a:extLst>
              <a:ext uri="{FF2B5EF4-FFF2-40B4-BE49-F238E27FC236}">
                <a16:creationId xmlns:a16="http://schemas.microsoft.com/office/drawing/2014/main" id="{A837A872-81D3-677C-D488-A77179A1C713}"/>
              </a:ext>
            </a:extLst>
          </p:cNvPr>
          <p:cNvSpPr>
            <a:spLocks noGrp="1"/>
          </p:cNvSpPr>
          <p:nvPr>
            <p:ph sz="half" idx="15"/>
          </p:nvPr>
        </p:nvSpPr>
        <p:spPr>
          <a:xfrm>
            <a:off x="7940842" y="2303028"/>
            <a:ext cx="3485184" cy="3961593"/>
          </a:xfrm>
        </p:spPr>
        <p:txBody>
          <a:bodyPr>
            <a:normAutofit/>
          </a:bodyPr>
          <a:lstStyle/>
          <a:p>
            <a:r>
              <a:rPr lang="en-US" dirty="0"/>
              <a:t>Market value tends to increase with higher ratings. </a:t>
            </a:r>
          </a:p>
          <a:p>
            <a:endParaRPr lang="en-US" dirty="0"/>
          </a:p>
          <a:p>
            <a:pPr marL="0" indent="0">
              <a:buNone/>
            </a:pPr>
            <a:endParaRPr lang="en-US" dirty="0"/>
          </a:p>
          <a:p>
            <a:r>
              <a:rPr lang="en-US" dirty="0"/>
              <a:t>greater variability in the market value of top-rated players.</a:t>
            </a:r>
          </a:p>
        </p:txBody>
      </p:sp>
      <p:sp>
        <p:nvSpPr>
          <p:cNvPr id="21" name="Slide Number Placeholder 2">
            <a:extLst>
              <a:ext uri="{FF2B5EF4-FFF2-40B4-BE49-F238E27FC236}">
                <a16:creationId xmlns:a16="http://schemas.microsoft.com/office/drawing/2014/main" id="{3557D988-005B-AB92-1885-C40C77D26EC1}"/>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11</a:t>
            </a:fld>
            <a:endParaRPr lang="en-US"/>
          </a:p>
        </p:txBody>
      </p:sp>
    </p:spTree>
    <p:extLst>
      <p:ext uri="{BB962C8B-B14F-4D97-AF65-F5344CB8AC3E}">
        <p14:creationId xmlns:p14="http://schemas.microsoft.com/office/powerpoint/2010/main" val="2493267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1550564" y="1057274"/>
            <a:ext cx="9875463" cy="999746"/>
          </a:xfrm>
        </p:spPr>
        <p:txBody>
          <a:bodyPr anchor="b">
            <a:normAutofit/>
          </a:bodyPr>
          <a:lstStyle/>
          <a:p>
            <a:r>
              <a:rPr lang="en-US"/>
              <a:t>Pair Plot for Selected Features</a:t>
            </a:r>
          </a:p>
        </p:txBody>
      </p:sp>
      <p:sp>
        <p:nvSpPr>
          <p:cNvPr id="12" name="Text Placeholder 3">
            <a:extLst>
              <a:ext uri="{FF2B5EF4-FFF2-40B4-BE49-F238E27FC236}">
                <a16:creationId xmlns:a16="http://schemas.microsoft.com/office/drawing/2014/main" id="{A837A872-81D3-677C-D488-A77179A1C713}"/>
              </a:ext>
            </a:extLst>
          </p:cNvPr>
          <p:cNvSpPr>
            <a:spLocks noGrp="1"/>
          </p:cNvSpPr>
          <p:nvPr>
            <p:ph sz="half" idx="2"/>
          </p:nvPr>
        </p:nvSpPr>
        <p:spPr>
          <a:xfrm>
            <a:off x="1550564" y="2303028"/>
            <a:ext cx="4281007" cy="3961593"/>
          </a:xfrm>
        </p:spPr>
        <p:txBody>
          <a:bodyPr>
            <a:normAutofit/>
          </a:bodyPr>
          <a:lstStyle/>
          <a:p>
            <a:pPr marL="285750" indent="-285750">
              <a:buFont typeface="Arial" panose="020B0604020202020204" pitchFamily="34" charset="0"/>
              <a:buChar char="•"/>
            </a:pPr>
            <a:r>
              <a:rPr lang="en-US" dirty="0"/>
              <a:t>The scatter plots between potential and overall rating show a dense clustering along a line, indicating a strong positive relationship.</a:t>
            </a:r>
          </a:p>
          <a:p>
            <a:pPr marL="0" indent="0">
              <a:buNone/>
            </a:pPr>
            <a:endParaRPr lang="en-US" dirty="0"/>
          </a:p>
          <a:p>
            <a:pPr marL="285750" indent="-285750">
              <a:buFont typeface="Arial" panose="020B0604020202020204" pitchFamily="34" charset="0"/>
              <a:buChar char="•"/>
            </a:pPr>
            <a:r>
              <a:rPr lang="en-US" dirty="0"/>
              <a:t>The relationship between market value and other numerical features like age, overall rating, and potential shows how these factors influence a player's market valuation, with clear trends visible in how players' values increase with better ratings and potential.</a:t>
            </a:r>
          </a:p>
        </p:txBody>
      </p:sp>
      <p:sp>
        <p:nvSpPr>
          <p:cNvPr id="21" name="Slide Number Placeholder 2">
            <a:extLst>
              <a:ext uri="{FF2B5EF4-FFF2-40B4-BE49-F238E27FC236}">
                <a16:creationId xmlns:a16="http://schemas.microsoft.com/office/drawing/2014/main" id="{3557D988-005B-AB92-1885-C40C77D26EC1}"/>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12</a:t>
            </a:fld>
            <a:endParaRPr lang="en-US"/>
          </a:p>
        </p:txBody>
      </p:sp>
      <p:pic>
        <p:nvPicPr>
          <p:cNvPr id="6" name="Content Placeholder 5" descr="A screenshot of a graph&#10;&#10;Description automatically generated">
            <a:extLst>
              <a:ext uri="{FF2B5EF4-FFF2-40B4-BE49-F238E27FC236}">
                <a16:creationId xmlns:a16="http://schemas.microsoft.com/office/drawing/2014/main" id="{CB18F90F-D04D-6FB0-E481-58329E0DD00B}"/>
              </a:ext>
            </a:extLst>
          </p:cNvPr>
          <p:cNvPicPr>
            <a:picLocks noGrp="1" noChangeAspect="1"/>
          </p:cNvPicPr>
          <p:nvPr>
            <p:ph sz="half" idx="15"/>
          </p:nvPr>
        </p:nvPicPr>
        <p:blipFill>
          <a:blip r:embed="rId3"/>
          <a:stretch>
            <a:fillRect/>
          </a:stretch>
        </p:blipFill>
        <p:spPr>
          <a:xfrm>
            <a:off x="5831571" y="2303028"/>
            <a:ext cx="5873960" cy="3961593"/>
          </a:xfrm>
        </p:spPr>
      </p:pic>
    </p:spTree>
    <p:extLst>
      <p:ext uri="{BB962C8B-B14F-4D97-AF65-F5344CB8AC3E}">
        <p14:creationId xmlns:p14="http://schemas.microsoft.com/office/powerpoint/2010/main" val="4216609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364809" y="1057274"/>
            <a:ext cx="7043617" cy="2521603"/>
          </a:xfrm>
        </p:spPr>
        <p:txBody>
          <a:bodyPr anchor="b">
            <a:normAutofit/>
          </a:bodyPr>
          <a:lstStyle/>
          <a:p>
            <a:r>
              <a:rPr lang="en-US" dirty="0"/>
              <a:t>Visualization</a:t>
            </a:r>
          </a:p>
        </p:txBody>
      </p:sp>
      <p:sp>
        <p:nvSpPr>
          <p:cNvPr id="11" name="Slide Number Placeholder 2">
            <a:extLst>
              <a:ext uri="{FF2B5EF4-FFF2-40B4-BE49-F238E27FC236}">
                <a16:creationId xmlns:a16="http://schemas.microsoft.com/office/drawing/2014/main" id="{09DC3CF5-0E49-8EA3-AB77-66D448CEBF19}"/>
              </a:ext>
            </a:extLst>
          </p:cNvPr>
          <p:cNvSpPr>
            <a:spLocks noGrp="1"/>
          </p:cNvSpPr>
          <p:nvPr>
            <p:ph type="sldNum" sz="quarter" idx="10"/>
          </p:nvPr>
        </p:nvSpPr>
        <p:spPr>
          <a:xfrm>
            <a:off x="10438475" y="457199"/>
            <a:ext cx="987552" cy="471489"/>
          </a:xfrm>
        </p:spPr>
        <p:txBody>
          <a:bodyPr/>
          <a:lstStyle/>
          <a:p>
            <a:pPr>
              <a:spcAft>
                <a:spcPts val="600"/>
              </a:spcAft>
            </a:pPr>
            <a:fld id="{48F63A3B-78C7-47BE-AE5E-E10140E04643}" type="slidenum">
              <a:rPr lang="en-US" smtClean="0"/>
              <a:pPr>
                <a:spcAft>
                  <a:spcPts val="600"/>
                </a:spcAft>
              </a:pPr>
              <a:t>13</a:t>
            </a:fld>
            <a:endParaRPr lang="en-US" dirty="0"/>
          </a:p>
        </p:txBody>
      </p:sp>
      <p:pic>
        <p:nvPicPr>
          <p:cNvPr id="6" name="Picture Placeholder 5" descr="A blue mountains with fog&#10;&#10;Description automatically generated with medium confidence">
            <a:extLst>
              <a:ext uri="{FF2B5EF4-FFF2-40B4-BE49-F238E27FC236}">
                <a16:creationId xmlns:a16="http://schemas.microsoft.com/office/drawing/2014/main" id="{54CA379A-E5B9-1676-04DE-88E81197968A}"/>
              </a:ext>
            </a:extLst>
          </p:cNvPr>
          <p:cNvPicPr>
            <a:picLocks noGrp="1" noChangeAspect="1"/>
          </p:cNvPicPr>
          <p:nvPr>
            <p:ph idx="11"/>
          </p:nvPr>
        </p:nvPicPr>
        <p:blipFill rotWithShape="1">
          <a:blip r:embed="rId3"/>
          <a:srcRect t="16001" b="31375"/>
          <a:stretch/>
        </p:blipFill>
        <p:spPr>
          <a:xfrm>
            <a:off x="4364808" y="3808750"/>
            <a:ext cx="7043618" cy="2233233"/>
          </a:xfrm>
          <a:noFill/>
        </p:spPr>
      </p:pic>
    </p:spTree>
    <p:extLst>
      <p:ext uri="{BB962C8B-B14F-4D97-AF65-F5344CB8AC3E}">
        <p14:creationId xmlns:p14="http://schemas.microsoft.com/office/powerpoint/2010/main" val="121592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758952" y="758952"/>
            <a:ext cx="3932237" cy="1524662"/>
          </a:xfrm>
        </p:spPr>
        <p:txBody>
          <a:bodyPr anchor="b">
            <a:normAutofit/>
          </a:bodyPr>
          <a:lstStyle/>
          <a:p>
            <a:pPr>
              <a:lnSpc>
                <a:spcPct val="90000"/>
              </a:lnSpc>
            </a:pPr>
            <a:r>
              <a:rPr lang="en-US" sz="3000"/>
              <a:t>Comparative Visualizations of Top Clubs</a:t>
            </a:r>
          </a:p>
        </p:txBody>
      </p:sp>
      <p:sp>
        <p:nvSpPr>
          <p:cNvPr id="17" name="Slide Number Placeholder 2">
            <a:extLst>
              <a:ext uri="{FF2B5EF4-FFF2-40B4-BE49-F238E27FC236}">
                <a16:creationId xmlns:a16="http://schemas.microsoft.com/office/drawing/2014/main" id="{74226633-14AB-688D-2576-90FD7FDE0937}"/>
              </a:ext>
            </a:extLst>
          </p:cNvPr>
          <p:cNvSpPr>
            <a:spLocks noGrp="1"/>
          </p:cNvSpPr>
          <p:nvPr>
            <p:ph type="sldNum" sz="quarter" idx="12"/>
          </p:nvPr>
        </p:nvSpPr>
        <p:spPr>
          <a:xfrm>
            <a:off x="10438475" y="457199"/>
            <a:ext cx="987552" cy="244503"/>
          </a:xfrm>
        </p:spPr>
        <p:txBody>
          <a:bodyPr anchor="ctr">
            <a:normAutofit/>
          </a:bodyPr>
          <a:lstStyle/>
          <a:p>
            <a:pPr>
              <a:lnSpc>
                <a:spcPct val="90000"/>
              </a:lnSpc>
              <a:spcAft>
                <a:spcPts val="600"/>
              </a:spcAft>
            </a:pPr>
            <a:fld id="{48F63A3B-78C7-47BE-AE5E-E10140E04643}" type="slidenum">
              <a:rPr lang="en-US" sz="1100" smtClean="0"/>
              <a:pPr>
                <a:lnSpc>
                  <a:spcPct val="90000"/>
                </a:lnSpc>
                <a:spcAft>
                  <a:spcPts val="600"/>
                </a:spcAft>
              </a:pPr>
              <a:t>14</a:t>
            </a:fld>
            <a:endParaRPr lang="en-US" sz="1100"/>
          </a:p>
        </p:txBody>
      </p:sp>
      <p:sp>
        <p:nvSpPr>
          <p:cNvPr id="12" name="Text Placeholder 3">
            <a:extLst>
              <a:ext uri="{FF2B5EF4-FFF2-40B4-BE49-F238E27FC236}">
                <a16:creationId xmlns:a16="http://schemas.microsoft.com/office/drawing/2014/main" id="{A837A872-81D3-677C-D488-A77179A1C713}"/>
              </a:ext>
            </a:extLst>
          </p:cNvPr>
          <p:cNvSpPr>
            <a:spLocks noGrp="1"/>
          </p:cNvSpPr>
          <p:nvPr>
            <p:ph type="body" sz="half" idx="2"/>
          </p:nvPr>
        </p:nvSpPr>
        <p:spPr>
          <a:xfrm>
            <a:off x="758952" y="2286000"/>
            <a:ext cx="3932237" cy="3567086"/>
          </a:xfrm>
        </p:spPr>
        <p:txBody>
          <a:bodyPr>
            <a:normAutofit/>
          </a:bodyPr>
          <a:lstStyle/>
          <a:p>
            <a:pPr marL="285750" indent="-285750">
              <a:buFont typeface="Arial" panose="020B0604020202020204" pitchFamily="34" charset="0"/>
              <a:buChar char="•"/>
            </a:pPr>
            <a:r>
              <a:rPr lang="en-US" dirty="0"/>
              <a:t>FC Barcelona and Real Madrid show higher median ratings and a tighter interquartile range (IQR), indicating not only high-quality players but also less variation in player quality.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Arsenal displays a broader IQR, suggesting more variability in player ratings within the club.</a:t>
            </a:r>
          </a:p>
        </p:txBody>
      </p:sp>
      <p:pic>
        <p:nvPicPr>
          <p:cNvPr id="6" name="Content Placeholder 5" descr="A chart with different colored squares&#10;&#10;Description automatically generated">
            <a:extLst>
              <a:ext uri="{FF2B5EF4-FFF2-40B4-BE49-F238E27FC236}">
                <a16:creationId xmlns:a16="http://schemas.microsoft.com/office/drawing/2014/main" id="{4EC403E4-C724-59FC-1BDC-9FBB09811B42}"/>
              </a:ext>
            </a:extLst>
          </p:cNvPr>
          <p:cNvPicPr>
            <a:picLocks noGrp="1" noChangeAspect="1"/>
          </p:cNvPicPr>
          <p:nvPr>
            <p:ph idx="1"/>
          </p:nvPr>
        </p:nvPicPr>
        <p:blipFill>
          <a:blip r:embed="rId3"/>
          <a:stretch/>
        </p:blipFill>
        <p:spPr>
          <a:xfrm>
            <a:off x="5183187" y="1280136"/>
            <a:ext cx="6242839" cy="4042237"/>
          </a:xfrm>
          <a:noFill/>
        </p:spPr>
      </p:pic>
    </p:spTree>
    <p:extLst>
      <p:ext uri="{BB962C8B-B14F-4D97-AF65-F5344CB8AC3E}">
        <p14:creationId xmlns:p14="http://schemas.microsoft.com/office/powerpoint/2010/main" val="24842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758952" y="758952"/>
            <a:ext cx="3932237" cy="1312073"/>
          </a:xfrm>
        </p:spPr>
        <p:txBody>
          <a:bodyPr anchor="b">
            <a:normAutofit fontScale="90000"/>
          </a:bodyPr>
          <a:lstStyle/>
          <a:p>
            <a:pPr>
              <a:lnSpc>
                <a:spcPct val="90000"/>
              </a:lnSpc>
            </a:pPr>
            <a:r>
              <a:rPr lang="en-US" sz="3000" dirty="0"/>
              <a:t>Comparative Visualizations of Top Country</a:t>
            </a:r>
          </a:p>
        </p:txBody>
      </p:sp>
      <p:sp>
        <p:nvSpPr>
          <p:cNvPr id="17" name="Slide Number Placeholder 2">
            <a:extLst>
              <a:ext uri="{FF2B5EF4-FFF2-40B4-BE49-F238E27FC236}">
                <a16:creationId xmlns:a16="http://schemas.microsoft.com/office/drawing/2014/main" id="{74226633-14AB-688D-2576-90FD7FDE0937}"/>
              </a:ext>
            </a:extLst>
          </p:cNvPr>
          <p:cNvSpPr>
            <a:spLocks noGrp="1"/>
          </p:cNvSpPr>
          <p:nvPr>
            <p:ph type="sldNum" sz="quarter" idx="12"/>
          </p:nvPr>
        </p:nvSpPr>
        <p:spPr>
          <a:xfrm>
            <a:off x="10438475" y="457199"/>
            <a:ext cx="987552" cy="244503"/>
          </a:xfrm>
        </p:spPr>
        <p:txBody>
          <a:bodyPr anchor="ctr">
            <a:normAutofit/>
          </a:bodyPr>
          <a:lstStyle/>
          <a:p>
            <a:pPr>
              <a:lnSpc>
                <a:spcPct val="90000"/>
              </a:lnSpc>
              <a:spcAft>
                <a:spcPts val="600"/>
              </a:spcAft>
            </a:pPr>
            <a:fld id="{48F63A3B-78C7-47BE-AE5E-E10140E04643}" type="slidenum">
              <a:rPr lang="en-US" sz="1100" smtClean="0"/>
              <a:pPr>
                <a:lnSpc>
                  <a:spcPct val="90000"/>
                </a:lnSpc>
                <a:spcAft>
                  <a:spcPts val="600"/>
                </a:spcAft>
              </a:pPr>
              <a:t>15</a:t>
            </a:fld>
            <a:endParaRPr lang="en-US" sz="1100"/>
          </a:p>
        </p:txBody>
      </p:sp>
      <p:sp>
        <p:nvSpPr>
          <p:cNvPr id="12" name="Text Placeholder 3">
            <a:extLst>
              <a:ext uri="{FF2B5EF4-FFF2-40B4-BE49-F238E27FC236}">
                <a16:creationId xmlns:a16="http://schemas.microsoft.com/office/drawing/2014/main" id="{A837A872-81D3-677C-D488-A77179A1C713}"/>
              </a:ext>
            </a:extLst>
          </p:cNvPr>
          <p:cNvSpPr>
            <a:spLocks noGrp="1"/>
          </p:cNvSpPr>
          <p:nvPr>
            <p:ph type="body" sz="half" idx="2"/>
          </p:nvPr>
        </p:nvSpPr>
        <p:spPr>
          <a:xfrm>
            <a:off x="758952" y="2286000"/>
            <a:ext cx="3932237" cy="3567086"/>
          </a:xfrm>
        </p:spPr>
        <p:txBody>
          <a:bodyPr>
            <a:normAutofit/>
          </a:bodyPr>
          <a:lstStyle/>
          <a:p>
            <a:pPr marL="285750" indent="-285750">
              <a:buFont typeface="Arial" panose="020B0604020202020204" pitchFamily="34" charset="0"/>
              <a:buChar char="•"/>
            </a:pPr>
            <a:r>
              <a:rPr lang="en-US" dirty="0"/>
              <a:t>Germany and Spain have a denser IQR, suggesting more consistency in player quality.</a:t>
            </a:r>
          </a:p>
          <a:p>
            <a:endParaRPr lang="en-US" dirty="0"/>
          </a:p>
          <a:p>
            <a:pPr marL="285750" indent="-285750">
              <a:buFont typeface="Arial" panose="020B0604020202020204" pitchFamily="34" charset="0"/>
              <a:buChar char="•"/>
            </a:pPr>
            <a:r>
              <a:rPr lang="en-US" dirty="0"/>
              <a:t>Argentina and Brazil show several outliers, indicating some players with exceptionally high ratings, which could be players like Messi for Argentina.</a:t>
            </a:r>
          </a:p>
          <a:p>
            <a:endParaRPr lang="en-US" dirty="0"/>
          </a:p>
          <a:p>
            <a:pPr marL="285750" indent="-285750">
              <a:buFont typeface="Arial" panose="020B0604020202020204" pitchFamily="34" charset="0"/>
              <a:buChar char="•"/>
            </a:pPr>
            <a:r>
              <a:rPr lang="en-US" dirty="0"/>
              <a:t>The median ratings are relatively similar across these countries, but the variability and outliers differ significantly.</a:t>
            </a:r>
          </a:p>
        </p:txBody>
      </p:sp>
      <p:pic>
        <p:nvPicPr>
          <p:cNvPr id="7" name="Content Placeholder 6">
            <a:extLst>
              <a:ext uri="{FF2B5EF4-FFF2-40B4-BE49-F238E27FC236}">
                <a16:creationId xmlns:a16="http://schemas.microsoft.com/office/drawing/2014/main" id="{F239F4F6-884E-387A-54B8-EB30D8903631}"/>
              </a:ext>
            </a:extLst>
          </p:cNvPr>
          <p:cNvPicPr>
            <a:picLocks noGrp="1" noChangeAspect="1"/>
          </p:cNvPicPr>
          <p:nvPr>
            <p:ph idx="1"/>
          </p:nvPr>
        </p:nvPicPr>
        <p:blipFill>
          <a:blip r:embed="rId3"/>
          <a:stretch>
            <a:fillRect/>
          </a:stretch>
        </p:blipFill>
        <p:spPr>
          <a:xfrm>
            <a:off x="5183188" y="1254900"/>
            <a:ext cx="6242050" cy="4092613"/>
          </a:xfrm>
        </p:spPr>
      </p:pic>
    </p:spTree>
    <p:extLst>
      <p:ext uri="{BB962C8B-B14F-4D97-AF65-F5344CB8AC3E}">
        <p14:creationId xmlns:p14="http://schemas.microsoft.com/office/powerpoint/2010/main" val="87701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399" y="1057275"/>
            <a:ext cx="5704403" cy="1991975"/>
          </a:xfrm>
        </p:spPr>
        <p:txBody>
          <a:bodyPr anchor="b">
            <a:normAutofit/>
          </a:bodyPr>
          <a:lstStyle/>
          <a:p>
            <a:r>
              <a:rPr lang="en-US" dirty="0"/>
              <a:t>Correlation Heatmap of Player Attributes</a:t>
            </a:r>
          </a:p>
        </p:txBody>
      </p:sp>
      <p:sp>
        <p:nvSpPr>
          <p:cNvPr id="12" name="Text Placeholder 3">
            <a:extLst>
              <a:ext uri="{FF2B5EF4-FFF2-40B4-BE49-F238E27FC236}">
                <a16:creationId xmlns:a16="http://schemas.microsoft.com/office/drawing/2014/main" id="{A837A872-81D3-677C-D488-A77179A1C713}"/>
              </a:ext>
            </a:extLst>
          </p:cNvPr>
          <p:cNvSpPr>
            <a:spLocks noGrp="1"/>
          </p:cNvSpPr>
          <p:nvPr>
            <p:ph idx="1"/>
          </p:nvPr>
        </p:nvSpPr>
        <p:spPr>
          <a:xfrm>
            <a:off x="914400" y="3429000"/>
            <a:ext cx="5259554" cy="2612983"/>
          </a:xfrm>
        </p:spPr>
        <p:txBody>
          <a:bodyPr>
            <a:normAutofit/>
          </a:bodyPr>
          <a:lstStyle/>
          <a:p>
            <a:pPr>
              <a:lnSpc>
                <a:spcPct val="90000"/>
              </a:lnSpc>
              <a:spcAft>
                <a:spcPts val="600"/>
              </a:spcAft>
            </a:pPr>
            <a:r>
              <a:rPr lang="en-US" sz="1500" b="1" dirty="0"/>
              <a:t>Sprint Speed and Agility: </a:t>
            </a:r>
            <a:r>
              <a:rPr lang="en-US" sz="1500" dirty="0"/>
              <a:t>Faster players tend to be more agile. This is expected as agility contributes to effective changes in direction at speed.</a:t>
            </a:r>
          </a:p>
          <a:p>
            <a:pPr>
              <a:lnSpc>
                <a:spcPct val="90000"/>
              </a:lnSpc>
              <a:spcAft>
                <a:spcPts val="600"/>
              </a:spcAft>
            </a:pPr>
            <a:endParaRPr lang="en-US" sz="1500" dirty="0"/>
          </a:p>
          <a:p>
            <a:pPr>
              <a:lnSpc>
                <a:spcPct val="90000"/>
              </a:lnSpc>
              <a:spcAft>
                <a:spcPts val="600"/>
              </a:spcAft>
            </a:pPr>
            <a:endParaRPr lang="en-US" sz="1500" dirty="0"/>
          </a:p>
          <a:p>
            <a:pPr>
              <a:lnSpc>
                <a:spcPct val="90000"/>
              </a:lnSpc>
              <a:spcAft>
                <a:spcPts val="600"/>
              </a:spcAft>
            </a:pPr>
            <a:r>
              <a:rPr lang="en-US" sz="1500" b="1" dirty="0"/>
              <a:t>Sprint Speed and Dribbling: </a:t>
            </a:r>
            <a:r>
              <a:rPr lang="en-US" sz="1500" dirty="0"/>
              <a:t>Faster players tend to have better dribbling skills. This could indicate that quicker players are more effective in dribbling past opponents.</a:t>
            </a:r>
          </a:p>
        </p:txBody>
      </p:sp>
      <p:pic>
        <p:nvPicPr>
          <p:cNvPr id="6" name="Content Placeholder 5">
            <a:extLst>
              <a:ext uri="{FF2B5EF4-FFF2-40B4-BE49-F238E27FC236}">
                <a16:creationId xmlns:a16="http://schemas.microsoft.com/office/drawing/2014/main" id="{BC52A104-85D0-87C2-F127-94B579A54D9B}"/>
              </a:ext>
            </a:extLst>
          </p:cNvPr>
          <p:cNvPicPr>
            <a:picLocks noGrp="1" noChangeAspect="1"/>
          </p:cNvPicPr>
          <p:nvPr>
            <p:ph type="pic" sz="quarter" idx="11"/>
          </p:nvPr>
        </p:nvPicPr>
        <p:blipFill>
          <a:blip r:embed="rId3"/>
          <a:stretch/>
        </p:blipFill>
        <p:spPr>
          <a:xfrm>
            <a:off x="7414194" y="1804187"/>
            <a:ext cx="4344695" cy="3660405"/>
          </a:xfrm>
          <a:noFill/>
        </p:spPr>
      </p:pic>
      <p:sp>
        <p:nvSpPr>
          <p:cNvPr id="17" name="Slide Number Placeholder 2" hidden="1">
            <a:extLst>
              <a:ext uri="{FF2B5EF4-FFF2-40B4-BE49-F238E27FC236}">
                <a16:creationId xmlns:a16="http://schemas.microsoft.com/office/drawing/2014/main" id="{74226633-14AB-688D-2576-90FD7FDE0937}"/>
              </a:ext>
            </a:extLst>
          </p:cNvPr>
          <p:cNvSpPr>
            <a:spLocks noGrp="1"/>
          </p:cNvSpPr>
          <p:nvPr>
            <p:ph type="sldNum" sz="quarter" idx="4294967295"/>
          </p:nvPr>
        </p:nvSpPr>
        <p:spPr>
          <a:xfrm>
            <a:off x="10438475" y="457199"/>
            <a:ext cx="987552" cy="244503"/>
          </a:xfrm>
        </p:spPr>
        <p:txBody>
          <a:bodyPr anchor="ctr">
            <a:normAutofit/>
          </a:bodyPr>
          <a:lstStyle/>
          <a:p>
            <a:pPr>
              <a:lnSpc>
                <a:spcPct val="90000"/>
              </a:lnSpc>
              <a:spcAft>
                <a:spcPts val="600"/>
              </a:spcAft>
            </a:pPr>
            <a:fld id="{48F63A3B-78C7-47BE-AE5E-E10140E04643}" type="slidenum">
              <a:rPr lang="en-US" sz="1100" smtClean="0"/>
              <a:pPr>
                <a:lnSpc>
                  <a:spcPct val="90000"/>
                </a:lnSpc>
                <a:spcAft>
                  <a:spcPts val="600"/>
                </a:spcAft>
              </a:pPr>
              <a:t>16</a:t>
            </a:fld>
            <a:endParaRPr lang="en-US" sz="1100"/>
          </a:p>
        </p:txBody>
      </p:sp>
    </p:spTree>
    <p:extLst>
      <p:ext uri="{BB962C8B-B14F-4D97-AF65-F5344CB8AC3E}">
        <p14:creationId xmlns:p14="http://schemas.microsoft.com/office/powerpoint/2010/main" val="119884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399" y="1057275"/>
            <a:ext cx="5704403" cy="1991975"/>
          </a:xfrm>
        </p:spPr>
        <p:txBody>
          <a:bodyPr anchor="b">
            <a:normAutofit/>
          </a:bodyPr>
          <a:lstStyle/>
          <a:p>
            <a:r>
              <a:rPr lang="en-US" dirty="0"/>
              <a:t>Correlation Heatmap of Player Attributes</a:t>
            </a:r>
          </a:p>
        </p:txBody>
      </p:sp>
      <p:sp>
        <p:nvSpPr>
          <p:cNvPr id="12" name="Text Placeholder 3">
            <a:extLst>
              <a:ext uri="{FF2B5EF4-FFF2-40B4-BE49-F238E27FC236}">
                <a16:creationId xmlns:a16="http://schemas.microsoft.com/office/drawing/2014/main" id="{A837A872-81D3-677C-D488-A77179A1C713}"/>
              </a:ext>
            </a:extLst>
          </p:cNvPr>
          <p:cNvSpPr>
            <a:spLocks noGrp="1"/>
          </p:cNvSpPr>
          <p:nvPr>
            <p:ph idx="1"/>
          </p:nvPr>
        </p:nvSpPr>
        <p:spPr>
          <a:xfrm>
            <a:off x="914400" y="3429000"/>
            <a:ext cx="5259554" cy="2612983"/>
          </a:xfrm>
        </p:spPr>
        <p:txBody>
          <a:bodyPr>
            <a:normAutofit/>
          </a:bodyPr>
          <a:lstStyle/>
          <a:p>
            <a:pPr>
              <a:lnSpc>
                <a:spcPct val="90000"/>
              </a:lnSpc>
              <a:spcAft>
                <a:spcPts val="600"/>
              </a:spcAft>
            </a:pPr>
            <a:r>
              <a:rPr lang="en-US" sz="1500" b="1" dirty="0"/>
              <a:t>Strength and Agility: </a:t>
            </a:r>
            <a:r>
              <a:rPr lang="en-US" sz="1500" dirty="0"/>
              <a:t>Stronger players are less agile. This might reflect the different physical builds and roles expected of players who rely more on strength versus those relying on agility.</a:t>
            </a:r>
          </a:p>
          <a:p>
            <a:pPr>
              <a:lnSpc>
                <a:spcPct val="90000"/>
              </a:lnSpc>
              <a:spcAft>
                <a:spcPts val="600"/>
              </a:spcAft>
            </a:pPr>
            <a:endParaRPr lang="en-US" sz="1500" dirty="0"/>
          </a:p>
          <a:p>
            <a:pPr>
              <a:lnSpc>
                <a:spcPct val="90000"/>
              </a:lnSpc>
              <a:spcAft>
                <a:spcPts val="600"/>
              </a:spcAft>
            </a:pPr>
            <a:endParaRPr lang="en-US" sz="1500" dirty="0"/>
          </a:p>
          <a:p>
            <a:pPr>
              <a:lnSpc>
                <a:spcPct val="90000"/>
              </a:lnSpc>
              <a:spcAft>
                <a:spcPts val="600"/>
              </a:spcAft>
            </a:pPr>
            <a:r>
              <a:rPr lang="en-US" sz="1500" b="1" dirty="0"/>
              <a:t>Overall Rating: </a:t>
            </a:r>
            <a:r>
              <a:rPr lang="en-US" sz="1500" dirty="0"/>
              <a:t>There are moderate positive correlations with strength (0.36), agility (0.28), stamina (0.37), dribbling (0.38), and vision (0.51). This shows that a player's overall quality is somewhat influenced by their physical capabilities and technical skills.</a:t>
            </a:r>
          </a:p>
        </p:txBody>
      </p:sp>
      <p:pic>
        <p:nvPicPr>
          <p:cNvPr id="6" name="Content Placeholder 5">
            <a:extLst>
              <a:ext uri="{FF2B5EF4-FFF2-40B4-BE49-F238E27FC236}">
                <a16:creationId xmlns:a16="http://schemas.microsoft.com/office/drawing/2014/main" id="{BC52A104-85D0-87C2-F127-94B579A54D9B}"/>
              </a:ext>
            </a:extLst>
          </p:cNvPr>
          <p:cNvPicPr>
            <a:picLocks noGrp="1" noChangeAspect="1"/>
          </p:cNvPicPr>
          <p:nvPr>
            <p:ph type="pic" sz="quarter" idx="11"/>
          </p:nvPr>
        </p:nvPicPr>
        <p:blipFill>
          <a:blip r:embed="rId3"/>
          <a:stretch/>
        </p:blipFill>
        <p:spPr>
          <a:xfrm>
            <a:off x="7414194" y="1804187"/>
            <a:ext cx="4344695" cy="3660405"/>
          </a:xfrm>
          <a:noFill/>
        </p:spPr>
      </p:pic>
      <p:sp>
        <p:nvSpPr>
          <p:cNvPr id="17" name="Slide Number Placeholder 2" hidden="1">
            <a:extLst>
              <a:ext uri="{FF2B5EF4-FFF2-40B4-BE49-F238E27FC236}">
                <a16:creationId xmlns:a16="http://schemas.microsoft.com/office/drawing/2014/main" id="{74226633-14AB-688D-2576-90FD7FDE0937}"/>
              </a:ext>
            </a:extLst>
          </p:cNvPr>
          <p:cNvSpPr>
            <a:spLocks noGrp="1"/>
          </p:cNvSpPr>
          <p:nvPr>
            <p:ph type="sldNum" sz="quarter" idx="4294967295"/>
          </p:nvPr>
        </p:nvSpPr>
        <p:spPr>
          <a:xfrm>
            <a:off x="10438475" y="457199"/>
            <a:ext cx="987552" cy="244503"/>
          </a:xfrm>
        </p:spPr>
        <p:txBody>
          <a:bodyPr anchor="ctr">
            <a:normAutofit/>
          </a:bodyPr>
          <a:lstStyle/>
          <a:p>
            <a:pPr>
              <a:lnSpc>
                <a:spcPct val="90000"/>
              </a:lnSpc>
              <a:spcAft>
                <a:spcPts val="600"/>
              </a:spcAft>
            </a:pPr>
            <a:fld id="{48F63A3B-78C7-47BE-AE5E-E10140E04643}" type="slidenum">
              <a:rPr lang="en-US" sz="1100" smtClean="0"/>
              <a:pPr>
                <a:lnSpc>
                  <a:spcPct val="90000"/>
                </a:lnSpc>
                <a:spcAft>
                  <a:spcPts val="600"/>
                </a:spcAft>
              </a:pPr>
              <a:t>17</a:t>
            </a:fld>
            <a:endParaRPr lang="en-US" sz="1100"/>
          </a:p>
        </p:txBody>
      </p:sp>
    </p:spTree>
    <p:extLst>
      <p:ext uri="{BB962C8B-B14F-4D97-AF65-F5344CB8AC3E}">
        <p14:creationId xmlns:p14="http://schemas.microsoft.com/office/powerpoint/2010/main" val="1651062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399" y="1057275"/>
            <a:ext cx="5704403" cy="1991975"/>
          </a:xfrm>
        </p:spPr>
        <p:txBody>
          <a:bodyPr anchor="b">
            <a:normAutofit/>
          </a:bodyPr>
          <a:lstStyle/>
          <a:p>
            <a:r>
              <a:rPr lang="en-US" dirty="0"/>
              <a:t>Correlation Heatmap of Player Attributes</a:t>
            </a:r>
          </a:p>
        </p:txBody>
      </p:sp>
      <p:sp>
        <p:nvSpPr>
          <p:cNvPr id="12" name="Text Placeholder 3">
            <a:extLst>
              <a:ext uri="{FF2B5EF4-FFF2-40B4-BE49-F238E27FC236}">
                <a16:creationId xmlns:a16="http://schemas.microsoft.com/office/drawing/2014/main" id="{A837A872-81D3-677C-D488-A77179A1C713}"/>
              </a:ext>
            </a:extLst>
          </p:cNvPr>
          <p:cNvSpPr>
            <a:spLocks noGrp="1"/>
          </p:cNvSpPr>
          <p:nvPr>
            <p:ph idx="1"/>
          </p:nvPr>
        </p:nvSpPr>
        <p:spPr>
          <a:xfrm>
            <a:off x="914400" y="3429000"/>
            <a:ext cx="5259554" cy="2612983"/>
          </a:xfrm>
        </p:spPr>
        <p:txBody>
          <a:bodyPr>
            <a:normAutofit/>
          </a:bodyPr>
          <a:lstStyle/>
          <a:p>
            <a:pPr>
              <a:lnSpc>
                <a:spcPct val="90000"/>
              </a:lnSpc>
              <a:spcAft>
                <a:spcPts val="600"/>
              </a:spcAft>
            </a:pPr>
            <a:r>
              <a:rPr lang="en-US" sz="1500" b="1" dirty="0"/>
              <a:t>Stamina and Sprint Speed:</a:t>
            </a:r>
            <a:r>
              <a:rPr lang="en-US" sz="1500" dirty="0"/>
              <a:t> Players with good stamina also tend to have higher sprint speeds, possibly indicating good overall physical conditioning.</a:t>
            </a:r>
          </a:p>
          <a:p>
            <a:pPr>
              <a:lnSpc>
                <a:spcPct val="90000"/>
              </a:lnSpc>
              <a:spcAft>
                <a:spcPts val="600"/>
              </a:spcAft>
            </a:pPr>
            <a:endParaRPr lang="en-US" sz="1500" dirty="0"/>
          </a:p>
          <a:p>
            <a:pPr>
              <a:lnSpc>
                <a:spcPct val="90000"/>
              </a:lnSpc>
              <a:spcAft>
                <a:spcPts val="600"/>
              </a:spcAft>
            </a:pPr>
            <a:endParaRPr lang="en-US" sz="1500" dirty="0"/>
          </a:p>
          <a:p>
            <a:pPr>
              <a:lnSpc>
                <a:spcPct val="90000"/>
              </a:lnSpc>
              <a:spcAft>
                <a:spcPts val="600"/>
              </a:spcAft>
            </a:pPr>
            <a:r>
              <a:rPr lang="en-US" sz="1500" b="1" dirty="0"/>
              <a:t>Dribbling and Agility: </a:t>
            </a:r>
            <a:r>
              <a:rPr lang="en-US" sz="1500" dirty="0"/>
              <a:t>Agility is crucial for effective dribbling, which makes sense as quick, precise movements are key to maintaining control of the ball while maneuvering around opponents.</a:t>
            </a:r>
          </a:p>
        </p:txBody>
      </p:sp>
      <p:pic>
        <p:nvPicPr>
          <p:cNvPr id="6" name="Content Placeholder 5">
            <a:extLst>
              <a:ext uri="{FF2B5EF4-FFF2-40B4-BE49-F238E27FC236}">
                <a16:creationId xmlns:a16="http://schemas.microsoft.com/office/drawing/2014/main" id="{BC52A104-85D0-87C2-F127-94B579A54D9B}"/>
              </a:ext>
            </a:extLst>
          </p:cNvPr>
          <p:cNvPicPr>
            <a:picLocks noGrp="1" noChangeAspect="1"/>
          </p:cNvPicPr>
          <p:nvPr>
            <p:ph type="pic" sz="quarter" idx="11"/>
          </p:nvPr>
        </p:nvPicPr>
        <p:blipFill>
          <a:blip r:embed="rId3"/>
          <a:stretch/>
        </p:blipFill>
        <p:spPr>
          <a:xfrm>
            <a:off x="7414194" y="1804187"/>
            <a:ext cx="4344695" cy="3660405"/>
          </a:xfrm>
          <a:noFill/>
        </p:spPr>
      </p:pic>
      <p:sp>
        <p:nvSpPr>
          <p:cNvPr id="17" name="Slide Number Placeholder 2" hidden="1">
            <a:extLst>
              <a:ext uri="{FF2B5EF4-FFF2-40B4-BE49-F238E27FC236}">
                <a16:creationId xmlns:a16="http://schemas.microsoft.com/office/drawing/2014/main" id="{74226633-14AB-688D-2576-90FD7FDE0937}"/>
              </a:ext>
            </a:extLst>
          </p:cNvPr>
          <p:cNvSpPr>
            <a:spLocks noGrp="1"/>
          </p:cNvSpPr>
          <p:nvPr>
            <p:ph type="sldNum" sz="quarter" idx="4294967295"/>
          </p:nvPr>
        </p:nvSpPr>
        <p:spPr>
          <a:xfrm>
            <a:off x="10438475" y="457199"/>
            <a:ext cx="987552" cy="244503"/>
          </a:xfrm>
        </p:spPr>
        <p:txBody>
          <a:bodyPr anchor="ctr">
            <a:normAutofit/>
          </a:bodyPr>
          <a:lstStyle/>
          <a:p>
            <a:pPr>
              <a:lnSpc>
                <a:spcPct val="90000"/>
              </a:lnSpc>
              <a:spcAft>
                <a:spcPts val="600"/>
              </a:spcAft>
            </a:pPr>
            <a:fld id="{48F63A3B-78C7-47BE-AE5E-E10140E04643}" type="slidenum">
              <a:rPr lang="en-US" sz="1100" smtClean="0"/>
              <a:pPr>
                <a:lnSpc>
                  <a:spcPct val="90000"/>
                </a:lnSpc>
                <a:spcAft>
                  <a:spcPts val="600"/>
                </a:spcAft>
              </a:pPr>
              <a:t>18</a:t>
            </a:fld>
            <a:endParaRPr lang="en-US" sz="1100"/>
          </a:p>
        </p:txBody>
      </p:sp>
    </p:spTree>
    <p:extLst>
      <p:ext uri="{BB962C8B-B14F-4D97-AF65-F5344CB8AC3E}">
        <p14:creationId xmlns:p14="http://schemas.microsoft.com/office/powerpoint/2010/main" val="1736476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399" y="1057275"/>
            <a:ext cx="5704403" cy="1991975"/>
          </a:xfrm>
        </p:spPr>
        <p:txBody>
          <a:bodyPr anchor="b">
            <a:normAutofit/>
          </a:bodyPr>
          <a:lstStyle/>
          <a:p>
            <a:r>
              <a:rPr lang="en-US" dirty="0"/>
              <a:t>Correlation Heatmap of Player Attributes</a:t>
            </a:r>
          </a:p>
        </p:txBody>
      </p:sp>
      <p:sp>
        <p:nvSpPr>
          <p:cNvPr id="12" name="Text Placeholder 3">
            <a:extLst>
              <a:ext uri="{FF2B5EF4-FFF2-40B4-BE49-F238E27FC236}">
                <a16:creationId xmlns:a16="http://schemas.microsoft.com/office/drawing/2014/main" id="{A837A872-81D3-677C-D488-A77179A1C713}"/>
              </a:ext>
            </a:extLst>
          </p:cNvPr>
          <p:cNvSpPr>
            <a:spLocks noGrp="1"/>
          </p:cNvSpPr>
          <p:nvPr>
            <p:ph idx="1"/>
          </p:nvPr>
        </p:nvSpPr>
        <p:spPr>
          <a:xfrm>
            <a:off x="914400" y="3429000"/>
            <a:ext cx="5259554" cy="2612983"/>
          </a:xfrm>
        </p:spPr>
        <p:txBody>
          <a:bodyPr>
            <a:normAutofit/>
          </a:bodyPr>
          <a:lstStyle/>
          <a:p>
            <a:pPr>
              <a:lnSpc>
                <a:spcPct val="90000"/>
              </a:lnSpc>
              <a:spcAft>
                <a:spcPts val="600"/>
              </a:spcAft>
            </a:pPr>
            <a:r>
              <a:rPr lang="en-US" sz="1500" b="1" dirty="0"/>
              <a:t>Vision and Dribbling: </a:t>
            </a:r>
            <a:r>
              <a:rPr lang="en-US" sz="1500" dirty="0"/>
              <a:t>Players who are good at dribbling also tend to have good vision. This might reflect the necessity of anticipating player movements and spotting openings during play.</a:t>
            </a:r>
          </a:p>
          <a:p>
            <a:pPr>
              <a:lnSpc>
                <a:spcPct val="90000"/>
              </a:lnSpc>
              <a:spcAft>
                <a:spcPts val="600"/>
              </a:spcAft>
            </a:pPr>
            <a:endParaRPr lang="en-US" sz="1500" dirty="0"/>
          </a:p>
          <a:p>
            <a:pPr>
              <a:lnSpc>
                <a:spcPct val="90000"/>
              </a:lnSpc>
              <a:spcAft>
                <a:spcPts val="600"/>
              </a:spcAft>
            </a:pPr>
            <a:endParaRPr lang="en-US" sz="1500" dirty="0"/>
          </a:p>
          <a:p>
            <a:pPr>
              <a:lnSpc>
                <a:spcPct val="90000"/>
              </a:lnSpc>
              <a:spcAft>
                <a:spcPts val="600"/>
              </a:spcAft>
            </a:pPr>
            <a:r>
              <a:rPr lang="en-US" sz="1500" b="1" dirty="0"/>
              <a:t>Vision and Overall Rating: </a:t>
            </a:r>
            <a:r>
              <a:rPr lang="en-US" sz="1500" dirty="0"/>
              <a:t>Players with better vision are generally rated higher, highlighting the importance of cognitive skills in football.</a:t>
            </a:r>
          </a:p>
        </p:txBody>
      </p:sp>
      <p:pic>
        <p:nvPicPr>
          <p:cNvPr id="6" name="Content Placeholder 5">
            <a:extLst>
              <a:ext uri="{FF2B5EF4-FFF2-40B4-BE49-F238E27FC236}">
                <a16:creationId xmlns:a16="http://schemas.microsoft.com/office/drawing/2014/main" id="{BC52A104-85D0-87C2-F127-94B579A54D9B}"/>
              </a:ext>
            </a:extLst>
          </p:cNvPr>
          <p:cNvPicPr>
            <a:picLocks noGrp="1" noChangeAspect="1"/>
          </p:cNvPicPr>
          <p:nvPr>
            <p:ph type="pic" sz="quarter" idx="11"/>
          </p:nvPr>
        </p:nvPicPr>
        <p:blipFill>
          <a:blip r:embed="rId3"/>
          <a:stretch/>
        </p:blipFill>
        <p:spPr>
          <a:xfrm>
            <a:off x="7414194" y="1804187"/>
            <a:ext cx="4344695" cy="3660405"/>
          </a:xfrm>
          <a:noFill/>
        </p:spPr>
      </p:pic>
      <p:sp>
        <p:nvSpPr>
          <p:cNvPr id="17" name="Slide Number Placeholder 2" hidden="1">
            <a:extLst>
              <a:ext uri="{FF2B5EF4-FFF2-40B4-BE49-F238E27FC236}">
                <a16:creationId xmlns:a16="http://schemas.microsoft.com/office/drawing/2014/main" id="{74226633-14AB-688D-2576-90FD7FDE0937}"/>
              </a:ext>
            </a:extLst>
          </p:cNvPr>
          <p:cNvSpPr>
            <a:spLocks noGrp="1"/>
          </p:cNvSpPr>
          <p:nvPr>
            <p:ph type="sldNum" sz="quarter" idx="4294967295"/>
          </p:nvPr>
        </p:nvSpPr>
        <p:spPr>
          <a:xfrm>
            <a:off x="10438475" y="457199"/>
            <a:ext cx="987552" cy="244503"/>
          </a:xfrm>
        </p:spPr>
        <p:txBody>
          <a:bodyPr anchor="ctr">
            <a:normAutofit/>
          </a:bodyPr>
          <a:lstStyle/>
          <a:p>
            <a:pPr>
              <a:lnSpc>
                <a:spcPct val="90000"/>
              </a:lnSpc>
              <a:spcAft>
                <a:spcPts val="600"/>
              </a:spcAft>
            </a:pPr>
            <a:fld id="{48F63A3B-78C7-47BE-AE5E-E10140E04643}" type="slidenum">
              <a:rPr lang="en-US" sz="1100" smtClean="0"/>
              <a:pPr>
                <a:lnSpc>
                  <a:spcPct val="90000"/>
                </a:lnSpc>
                <a:spcAft>
                  <a:spcPts val="600"/>
                </a:spcAft>
              </a:pPr>
              <a:t>19</a:t>
            </a:fld>
            <a:endParaRPr lang="en-US" sz="1100"/>
          </a:p>
        </p:txBody>
      </p:sp>
    </p:spTree>
    <p:extLst>
      <p:ext uri="{BB962C8B-B14F-4D97-AF65-F5344CB8AC3E}">
        <p14:creationId xmlns:p14="http://schemas.microsoft.com/office/powerpoint/2010/main" val="1357823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5"/>
            <a:ext cx="6583680" cy="704914"/>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101303"/>
            <a:ext cx="6583680" cy="3940681"/>
          </a:xfrm>
        </p:spPr>
        <p:txBody>
          <a:bodyPr/>
          <a:lstStyle/>
          <a:p>
            <a:r>
              <a:rPr lang="en-US" dirty="0"/>
              <a:t>0. Introduction</a:t>
            </a:r>
          </a:p>
          <a:p>
            <a:r>
              <a:rPr lang="en-US" dirty="0"/>
              <a:t>1. Data Preparation and Cleaning</a:t>
            </a:r>
          </a:p>
          <a:p>
            <a:r>
              <a:rPr lang="en-US" dirty="0"/>
              <a:t>2. Exploratory Data Analysis (EDA)</a:t>
            </a:r>
          </a:p>
          <a:p>
            <a:r>
              <a:rPr lang="en-US" dirty="0"/>
              <a:t>3. Visualization</a:t>
            </a:r>
          </a:p>
          <a:p>
            <a:r>
              <a:rPr lang="en-US" dirty="0"/>
              <a:t>4. Statistical Analysis</a:t>
            </a:r>
          </a:p>
          <a:p>
            <a:r>
              <a:rPr lang="en-US" dirty="0"/>
              <a:t>5. Predictive Modeling</a:t>
            </a:r>
          </a:p>
          <a:p>
            <a:r>
              <a:rPr lang="en-US" dirty="0"/>
              <a:t>6. Conclusion</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364809" y="1057274"/>
            <a:ext cx="7043617" cy="2521603"/>
          </a:xfrm>
        </p:spPr>
        <p:txBody>
          <a:bodyPr anchor="b">
            <a:normAutofit/>
          </a:bodyPr>
          <a:lstStyle/>
          <a:p>
            <a:r>
              <a:rPr lang="en-US" dirty="0"/>
              <a:t>Statistical Analysis</a:t>
            </a:r>
          </a:p>
        </p:txBody>
      </p:sp>
      <p:sp>
        <p:nvSpPr>
          <p:cNvPr id="11" name="Slide Number Placeholder 2">
            <a:extLst>
              <a:ext uri="{FF2B5EF4-FFF2-40B4-BE49-F238E27FC236}">
                <a16:creationId xmlns:a16="http://schemas.microsoft.com/office/drawing/2014/main" id="{09DC3CF5-0E49-8EA3-AB77-66D448CEBF19}"/>
              </a:ext>
            </a:extLst>
          </p:cNvPr>
          <p:cNvSpPr>
            <a:spLocks noGrp="1"/>
          </p:cNvSpPr>
          <p:nvPr>
            <p:ph type="sldNum" sz="quarter" idx="10"/>
          </p:nvPr>
        </p:nvSpPr>
        <p:spPr>
          <a:xfrm>
            <a:off x="10438475" y="457199"/>
            <a:ext cx="987552" cy="471489"/>
          </a:xfrm>
        </p:spPr>
        <p:txBody>
          <a:bodyPr/>
          <a:lstStyle/>
          <a:p>
            <a:pPr>
              <a:spcAft>
                <a:spcPts val="600"/>
              </a:spcAft>
            </a:pPr>
            <a:fld id="{48F63A3B-78C7-47BE-AE5E-E10140E04643}" type="slidenum">
              <a:rPr lang="en-US" smtClean="0"/>
              <a:pPr>
                <a:spcAft>
                  <a:spcPts val="600"/>
                </a:spcAft>
              </a:pPr>
              <a:t>20</a:t>
            </a:fld>
            <a:endParaRPr lang="en-US" dirty="0"/>
          </a:p>
        </p:txBody>
      </p:sp>
      <p:pic>
        <p:nvPicPr>
          <p:cNvPr id="6" name="Picture Placeholder 5" descr="A blue mountains with fog&#10;&#10;Description automatically generated with medium confidence">
            <a:extLst>
              <a:ext uri="{FF2B5EF4-FFF2-40B4-BE49-F238E27FC236}">
                <a16:creationId xmlns:a16="http://schemas.microsoft.com/office/drawing/2014/main" id="{54CA379A-E5B9-1676-04DE-88E81197968A}"/>
              </a:ext>
            </a:extLst>
          </p:cNvPr>
          <p:cNvPicPr>
            <a:picLocks noGrp="1" noChangeAspect="1"/>
          </p:cNvPicPr>
          <p:nvPr>
            <p:ph idx="11"/>
          </p:nvPr>
        </p:nvPicPr>
        <p:blipFill rotWithShape="1">
          <a:blip r:embed="rId3"/>
          <a:srcRect t="16001" b="31375"/>
          <a:stretch/>
        </p:blipFill>
        <p:spPr>
          <a:xfrm>
            <a:off x="4364808" y="3808750"/>
            <a:ext cx="7043618" cy="2233233"/>
          </a:xfrm>
          <a:noFill/>
        </p:spPr>
      </p:pic>
    </p:spTree>
    <p:extLst>
      <p:ext uri="{BB962C8B-B14F-4D97-AF65-F5344CB8AC3E}">
        <p14:creationId xmlns:p14="http://schemas.microsoft.com/office/powerpoint/2010/main" val="64331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1550564" y="1057274"/>
            <a:ext cx="9875463" cy="680692"/>
          </a:xfrm>
        </p:spPr>
        <p:txBody>
          <a:bodyPr anchor="b">
            <a:normAutofit/>
          </a:bodyPr>
          <a:lstStyle/>
          <a:p>
            <a:r>
              <a:rPr lang="en-US" dirty="0"/>
              <a:t>Age vs. Market Value</a:t>
            </a:r>
          </a:p>
        </p:txBody>
      </p:sp>
      <p:pic>
        <p:nvPicPr>
          <p:cNvPr id="5" name="Content Placeholder 4" descr="A graph of a graph of age and market value of players&#10;&#10;Description automatically generated">
            <a:extLst>
              <a:ext uri="{FF2B5EF4-FFF2-40B4-BE49-F238E27FC236}">
                <a16:creationId xmlns:a16="http://schemas.microsoft.com/office/drawing/2014/main" id="{1D5B5D11-13A3-0CB6-ACC0-720099DEE20B}"/>
              </a:ext>
            </a:extLst>
          </p:cNvPr>
          <p:cNvPicPr>
            <a:picLocks noGrp="1" noChangeAspect="1"/>
          </p:cNvPicPr>
          <p:nvPr>
            <p:ph sz="half" idx="2"/>
          </p:nvPr>
        </p:nvPicPr>
        <p:blipFill>
          <a:blip r:embed="rId3"/>
          <a:stretch>
            <a:fillRect/>
          </a:stretch>
        </p:blipFill>
        <p:spPr>
          <a:xfrm>
            <a:off x="1514265" y="2500816"/>
            <a:ext cx="5473787" cy="3530592"/>
          </a:xfrm>
          <a:prstGeom prst="rect">
            <a:avLst/>
          </a:prstGeom>
          <a:noFill/>
        </p:spPr>
      </p:pic>
      <p:sp>
        <p:nvSpPr>
          <p:cNvPr id="12" name="Text Placeholder 3">
            <a:extLst>
              <a:ext uri="{FF2B5EF4-FFF2-40B4-BE49-F238E27FC236}">
                <a16:creationId xmlns:a16="http://schemas.microsoft.com/office/drawing/2014/main" id="{A837A872-81D3-677C-D488-A77179A1C713}"/>
              </a:ext>
            </a:extLst>
          </p:cNvPr>
          <p:cNvSpPr>
            <a:spLocks noGrp="1"/>
          </p:cNvSpPr>
          <p:nvPr>
            <p:ph sz="half" idx="15"/>
          </p:nvPr>
        </p:nvSpPr>
        <p:spPr>
          <a:xfrm>
            <a:off x="7575591" y="2101304"/>
            <a:ext cx="4172329" cy="4163318"/>
          </a:xfrm>
        </p:spPr>
        <p:txBody>
          <a:bodyPr>
            <a:normAutofit/>
          </a:bodyPr>
          <a:lstStyle/>
          <a:p>
            <a:pPr>
              <a:lnSpc>
                <a:spcPct val="90000"/>
              </a:lnSpc>
            </a:pPr>
            <a:r>
              <a:rPr lang="en-US" sz="1500" b="1" dirty="0"/>
              <a:t>Observations:</a:t>
            </a:r>
            <a:r>
              <a:rPr lang="en-US" sz="1500" dirty="0"/>
              <a:t> The scatter plot shows a wide spread of market values across different ages with a lot of variability, especially in the younger and middle age ranges. The regression line appears almost flat, indicating that there is no strong linear relationship between age and market value across the dataset.</a:t>
            </a:r>
          </a:p>
          <a:p>
            <a:pPr marL="0" indent="0">
              <a:lnSpc>
                <a:spcPct val="90000"/>
              </a:lnSpc>
              <a:buNone/>
            </a:pPr>
            <a:endParaRPr lang="en-US" sz="1500" dirty="0"/>
          </a:p>
          <a:p>
            <a:pPr>
              <a:lnSpc>
                <a:spcPct val="90000"/>
              </a:lnSpc>
            </a:pPr>
            <a:r>
              <a:rPr lang="en-US" sz="1500" b="1" dirty="0"/>
              <a:t>Insights:</a:t>
            </a:r>
            <a:r>
              <a:rPr lang="en-US" sz="1500" dirty="0"/>
              <a:t> While age is a factor in player valuation, it's not a strong predictor of market value on its own. The high variability could be influenced by other factors like player skill, position, and reputation, which are not accounted for merely by age.</a:t>
            </a:r>
          </a:p>
        </p:txBody>
      </p:sp>
      <p:sp>
        <p:nvSpPr>
          <p:cNvPr id="17" name="Slide Number Placeholder 2">
            <a:extLst>
              <a:ext uri="{FF2B5EF4-FFF2-40B4-BE49-F238E27FC236}">
                <a16:creationId xmlns:a16="http://schemas.microsoft.com/office/drawing/2014/main" id="{74226633-14AB-688D-2576-90FD7FDE0937}"/>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21</a:t>
            </a:fld>
            <a:endParaRPr lang="en-US"/>
          </a:p>
        </p:txBody>
      </p:sp>
    </p:spTree>
    <p:extLst>
      <p:ext uri="{BB962C8B-B14F-4D97-AF65-F5344CB8AC3E}">
        <p14:creationId xmlns:p14="http://schemas.microsoft.com/office/powerpoint/2010/main" val="2144465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760938" y="755372"/>
            <a:ext cx="3931920" cy="1224819"/>
          </a:xfrm>
        </p:spPr>
        <p:txBody>
          <a:bodyPr anchor="b">
            <a:normAutofit fontScale="90000"/>
          </a:bodyPr>
          <a:lstStyle/>
          <a:p>
            <a:r>
              <a:rPr lang="en-US" dirty="0"/>
              <a:t>Age vs. Overall Rating</a:t>
            </a:r>
          </a:p>
        </p:txBody>
      </p:sp>
      <p:sp>
        <p:nvSpPr>
          <p:cNvPr id="17" name="Slide Number Placeholder 2">
            <a:extLst>
              <a:ext uri="{FF2B5EF4-FFF2-40B4-BE49-F238E27FC236}">
                <a16:creationId xmlns:a16="http://schemas.microsoft.com/office/drawing/2014/main" id="{74226633-14AB-688D-2576-90FD7FDE0937}"/>
              </a:ext>
            </a:extLst>
          </p:cNvPr>
          <p:cNvSpPr>
            <a:spLocks noGrp="1"/>
          </p:cNvSpPr>
          <p:nvPr>
            <p:ph type="sldNum" sz="quarter" idx="12"/>
          </p:nvPr>
        </p:nvSpPr>
        <p:spPr>
          <a:xfrm>
            <a:off x="10438475" y="457199"/>
            <a:ext cx="987552" cy="244503"/>
          </a:xfrm>
        </p:spPr>
        <p:txBody>
          <a:bodyPr anchor="ctr">
            <a:normAutofit/>
          </a:bodyPr>
          <a:lstStyle/>
          <a:p>
            <a:pPr>
              <a:lnSpc>
                <a:spcPct val="90000"/>
              </a:lnSpc>
              <a:spcAft>
                <a:spcPts val="600"/>
              </a:spcAft>
            </a:pPr>
            <a:fld id="{48F63A3B-78C7-47BE-AE5E-E10140E04643}" type="slidenum">
              <a:rPr lang="en-US" sz="1100" smtClean="0"/>
              <a:pPr>
                <a:lnSpc>
                  <a:spcPct val="90000"/>
                </a:lnSpc>
                <a:spcAft>
                  <a:spcPts val="600"/>
                </a:spcAft>
              </a:pPr>
              <a:t>22</a:t>
            </a:fld>
            <a:endParaRPr lang="en-US" sz="1100"/>
          </a:p>
        </p:txBody>
      </p:sp>
      <p:sp>
        <p:nvSpPr>
          <p:cNvPr id="12" name="Text Placeholder 3">
            <a:extLst>
              <a:ext uri="{FF2B5EF4-FFF2-40B4-BE49-F238E27FC236}">
                <a16:creationId xmlns:a16="http://schemas.microsoft.com/office/drawing/2014/main" id="{A837A872-81D3-677C-D488-A77179A1C713}"/>
              </a:ext>
            </a:extLst>
          </p:cNvPr>
          <p:cNvSpPr>
            <a:spLocks noGrp="1"/>
          </p:cNvSpPr>
          <p:nvPr>
            <p:ph type="body" sz="half" idx="2"/>
          </p:nvPr>
        </p:nvSpPr>
        <p:spPr>
          <a:xfrm>
            <a:off x="760938" y="2286001"/>
            <a:ext cx="3931920" cy="3811588"/>
          </a:xfrm>
        </p:spPr>
        <p:txBody>
          <a:bodyPr>
            <a:normAutofit/>
          </a:bodyPr>
          <a:lstStyle/>
          <a:p>
            <a:r>
              <a:rPr lang="en-US" b="1" dirty="0"/>
              <a:t>Observations: </a:t>
            </a:r>
            <a:r>
              <a:rPr lang="en-US" dirty="0"/>
              <a:t>A clear upward trend, showing that overall ratings generally improve with age up to a certain point before plateauing or possibly declining. The density of data points is higher in the age range from about 20 to 30 years.</a:t>
            </a:r>
          </a:p>
          <a:p>
            <a:pPr marL="0" indent="0">
              <a:buNone/>
            </a:pPr>
            <a:endParaRPr lang="en-US" dirty="0"/>
          </a:p>
          <a:p>
            <a:r>
              <a:rPr lang="en-US" b="1" dirty="0"/>
              <a:t>Insights:</a:t>
            </a:r>
            <a:r>
              <a:rPr lang="en-US" dirty="0"/>
              <a:t> The positive trend indicates that experience, which correlates with age, likely contributes to higher player ratings. This could reflect skill maturation and accumulated professional experience, which are valued highly in player ratings.</a:t>
            </a:r>
          </a:p>
        </p:txBody>
      </p:sp>
      <p:pic>
        <p:nvPicPr>
          <p:cNvPr id="6" name="Content Placeholder 5">
            <a:extLst>
              <a:ext uri="{FF2B5EF4-FFF2-40B4-BE49-F238E27FC236}">
                <a16:creationId xmlns:a16="http://schemas.microsoft.com/office/drawing/2014/main" id="{1647CCF1-3916-884D-C9E4-C4CE57B6323F}"/>
              </a:ext>
            </a:extLst>
          </p:cNvPr>
          <p:cNvPicPr>
            <a:picLocks noGrp="1" noChangeAspect="1"/>
          </p:cNvPicPr>
          <p:nvPr>
            <p:ph type="pic" idx="1"/>
          </p:nvPr>
        </p:nvPicPr>
        <p:blipFill>
          <a:blip r:embed="rId3"/>
          <a:stretch/>
        </p:blipFill>
        <p:spPr>
          <a:xfrm>
            <a:off x="5262700" y="1418272"/>
            <a:ext cx="6172200" cy="4011930"/>
          </a:xfrm>
          <a:prstGeom prst="rect">
            <a:avLst/>
          </a:prstGeom>
          <a:noFill/>
        </p:spPr>
      </p:pic>
    </p:spTree>
    <p:extLst>
      <p:ext uri="{BB962C8B-B14F-4D97-AF65-F5344CB8AC3E}">
        <p14:creationId xmlns:p14="http://schemas.microsoft.com/office/powerpoint/2010/main" val="1557919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1550564" y="1057274"/>
            <a:ext cx="9875463" cy="999746"/>
          </a:xfrm>
        </p:spPr>
        <p:txBody>
          <a:bodyPr anchor="b">
            <a:normAutofit/>
          </a:bodyPr>
          <a:lstStyle/>
          <a:p>
            <a:pPr>
              <a:lnSpc>
                <a:spcPct val="90000"/>
              </a:lnSpc>
            </a:pPr>
            <a:r>
              <a:rPr lang="en-US" dirty="0"/>
              <a:t>Average Market Values by Primary Position</a:t>
            </a:r>
          </a:p>
        </p:txBody>
      </p:sp>
      <p:pic>
        <p:nvPicPr>
          <p:cNvPr id="13" name="Picture Placeholder 12" descr="A graph of different colored bars&#10;&#10;Description automatically generated">
            <a:extLst>
              <a:ext uri="{FF2B5EF4-FFF2-40B4-BE49-F238E27FC236}">
                <a16:creationId xmlns:a16="http://schemas.microsoft.com/office/drawing/2014/main" id="{65DD4314-FB68-5C9A-6573-51172F086E79}"/>
              </a:ext>
            </a:extLst>
          </p:cNvPr>
          <p:cNvPicPr>
            <a:picLocks noGrp="1" noChangeAspect="1"/>
          </p:cNvPicPr>
          <p:nvPr>
            <p:ph sz="half" idx="2"/>
          </p:nvPr>
        </p:nvPicPr>
        <p:blipFill rotWithShape="1">
          <a:blip r:embed="rId3"/>
          <a:srcRect t="28" r="1" b="29"/>
          <a:stretch/>
        </p:blipFill>
        <p:spPr>
          <a:xfrm>
            <a:off x="1550564" y="2303028"/>
            <a:ext cx="5829147" cy="3961593"/>
          </a:xfrm>
          <a:noFill/>
        </p:spPr>
      </p:pic>
      <p:sp>
        <p:nvSpPr>
          <p:cNvPr id="12" name="Text Placeholder 3">
            <a:extLst>
              <a:ext uri="{FF2B5EF4-FFF2-40B4-BE49-F238E27FC236}">
                <a16:creationId xmlns:a16="http://schemas.microsoft.com/office/drawing/2014/main" id="{A837A872-81D3-677C-D488-A77179A1C713}"/>
              </a:ext>
            </a:extLst>
          </p:cNvPr>
          <p:cNvSpPr>
            <a:spLocks noGrp="1"/>
          </p:cNvSpPr>
          <p:nvPr>
            <p:ph sz="half" idx="15"/>
          </p:nvPr>
        </p:nvSpPr>
        <p:spPr>
          <a:xfrm>
            <a:off x="7940842" y="2303028"/>
            <a:ext cx="3485184" cy="3961593"/>
          </a:xfrm>
        </p:spPr>
        <p:txBody>
          <a:bodyPr>
            <a:normAutofit/>
          </a:bodyPr>
          <a:lstStyle/>
          <a:p>
            <a:pPr>
              <a:lnSpc>
                <a:spcPct val="90000"/>
              </a:lnSpc>
            </a:pPr>
            <a:r>
              <a:rPr lang="en-US" sz="1400" b="1" dirty="0"/>
              <a:t>Observations:</a:t>
            </a:r>
            <a:r>
              <a:rPr lang="en-US" sz="1400" dirty="0"/>
              <a:t> Significant differences in average market values across different positions, with some positions like CF and ST having higher average market values compared to others like GK or LB.</a:t>
            </a:r>
          </a:p>
          <a:p>
            <a:pPr>
              <a:lnSpc>
                <a:spcPct val="90000"/>
              </a:lnSpc>
            </a:pPr>
            <a:endParaRPr lang="en-US" sz="1400" dirty="0"/>
          </a:p>
          <a:p>
            <a:pPr>
              <a:lnSpc>
                <a:spcPct val="90000"/>
              </a:lnSpc>
            </a:pPr>
            <a:r>
              <a:rPr lang="en-US" sz="1400" b="1" dirty="0"/>
              <a:t>Insights:</a:t>
            </a:r>
            <a:r>
              <a:rPr lang="en-US" sz="1400" dirty="0"/>
              <a:t> Offensive positions are often valued higher in the market, likely due to their direct impact on scoring goals, which is a highly visible and critical aspect of football performance. This aligns with common football market trends where goal-scoring players command higher transfer fees and wages.</a:t>
            </a:r>
          </a:p>
        </p:txBody>
      </p:sp>
      <p:sp>
        <p:nvSpPr>
          <p:cNvPr id="17" name="Slide Number Placeholder 2">
            <a:extLst>
              <a:ext uri="{FF2B5EF4-FFF2-40B4-BE49-F238E27FC236}">
                <a16:creationId xmlns:a16="http://schemas.microsoft.com/office/drawing/2014/main" id="{74226633-14AB-688D-2576-90FD7FDE0937}"/>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23</a:t>
            </a:fld>
            <a:endParaRPr lang="en-US"/>
          </a:p>
        </p:txBody>
      </p:sp>
    </p:spTree>
    <p:extLst>
      <p:ext uri="{BB962C8B-B14F-4D97-AF65-F5344CB8AC3E}">
        <p14:creationId xmlns:p14="http://schemas.microsoft.com/office/powerpoint/2010/main" val="539917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364809" y="1057274"/>
            <a:ext cx="7043617" cy="2521603"/>
          </a:xfrm>
        </p:spPr>
        <p:txBody>
          <a:bodyPr anchor="b">
            <a:normAutofit/>
          </a:bodyPr>
          <a:lstStyle/>
          <a:p>
            <a:r>
              <a:rPr lang="en-US" dirty="0"/>
              <a:t>Predictive Modeling</a:t>
            </a:r>
          </a:p>
        </p:txBody>
      </p:sp>
      <p:sp>
        <p:nvSpPr>
          <p:cNvPr id="11" name="Slide Number Placeholder 2">
            <a:extLst>
              <a:ext uri="{FF2B5EF4-FFF2-40B4-BE49-F238E27FC236}">
                <a16:creationId xmlns:a16="http://schemas.microsoft.com/office/drawing/2014/main" id="{09DC3CF5-0E49-8EA3-AB77-66D448CEBF19}"/>
              </a:ext>
            </a:extLst>
          </p:cNvPr>
          <p:cNvSpPr>
            <a:spLocks noGrp="1"/>
          </p:cNvSpPr>
          <p:nvPr>
            <p:ph type="sldNum" sz="quarter" idx="10"/>
          </p:nvPr>
        </p:nvSpPr>
        <p:spPr>
          <a:xfrm>
            <a:off x="10438475" y="457199"/>
            <a:ext cx="987552" cy="471489"/>
          </a:xfrm>
        </p:spPr>
        <p:txBody>
          <a:bodyPr/>
          <a:lstStyle/>
          <a:p>
            <a:pPr>
              <a:spcAft>
                <a:spcPts val="600"/>
              </a:spcAft>
            </a:pPr>
            <a:fld id="{48F63A3B-78C7-47BE-AE5E-E10140E04643}" type="slidenum">
              <a:rPr lang="en-US" smtClean="0"/>
              <a:pPr>
                <a:spcAft>
                  <a:spcPts val="600"/>
                </a:spcAft>
              </a:pPr>
              <a:t>24</a:t>
            </a:fld>
            <a:endParaRPr lang="en-US" dirty="0"/>
          </a:p>
        </p:txBody>
      </p:sp>
      <p:pic>
        <p:nvPicPr>
          <p:cNvPr id="6" name="Picture Placeholder 5" descr="A blue mountains with fog&#10;&#10;Description automatically generated with medium confidence">
            <a:extLst>
              <a:ext uri="{FF2B5EF4-FFF2-40B4-BE49-F238E27FC236}">
                <a16:creationId xmlns:a16="http://schemas.microsoft.com/office/drawing/2014/main" id="{54CA379A-E5B9-1676-04DE-88E81197968A}"/>
              </a:ext>
            </a:extLst>
          </p:cNvPr>
          <p:cNvPicPr>
            <a:picLocks noGrp="1" noChangeAspect="1"/>
          </p:cNvPicPr>
          <p:nvPr>
            <p:ph idx="11"/>
          </p:nvPr>
        </p:nvPicPr>
        <p:blipFill rotWithShape="1">
          <a:blip r:embed="rId3"/>
          <a:srcRect t="16001" b="31375"/>
          <a:stretch/>
        </p:blipFill>
        <p:spPr>
          <a:xfrm>
            <a:off x="4364808" y="3808750"/>
            <a:ext cx="7043618" cy="2233233"/>
          </a:xfrm>
          <a:noFill/>
        </p:spPr>
      </p:pic>
    </p:spTree>
    <p:extLst>
      <p:ext uri="{BB962C8B-B14F-4D97-AF65-F5344CB8AC3E}">
        <p14:creationId xmlns:p14="http://schemas.microsoft.com/office/powerpoint/2010/main" val="80047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10676074" cy="2297544"/>
          </a:xfrm>
        </p:spPr>
        <p:txBody>
          <a:bodyPr/>
          <a:lstStyle/>
          <a:p>
            <a:pPr algn="ctr"/>
            <a:r>
              <a:rPr lang="en-US" dirty="0"/>
              <a:t>Example by showing step5.ipynb</a:t>
            </a:r>
          </a:p>
        </p:txBody>
      </p:sp>
    </p:spTree>
    <p:extLst>
      <p:ext uri="{BB962C8B-B14F-4D97-AF65-F5344CB8AC3E}">
        <p14:creationId xmlns:p14="http://schemas.microsoft.com/office/powerpoint/2010/main" val="2798745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4"/>
            <a:ext cx="10511627" cy="1012785"/>
          </a:xfrm>
        </p:spPr>
        <p:txBody>
          <a:bodyPr anchor="b">
            <a:normAutofit/>
          </a:bodyPr>
          <a:lstStyle/>
          <a:p>
            <a:pPr>
              <a:lnSpc>
                <a:spcPct val="90000"/>
              </a:lnSpc>
            </a:pPr>
            <a:r>
              <a:rPr lang="en-US" dirty="0"/>
              <a:t>Regression Model to Predict Player Market Values</a:t>
            </a:r>
            <a:endParaRPr lang="en-US"/>
          </a:p>
        </p:txBody>
      </p:sp>
      <p:sp>
        <p:nvSpPr>
          <p:cNvPr id="9" name="Slide Number Placeholder 3">
            <a:extLst>
              <a:ext uri="{FF2B5EF4-FFF2-40B4-BE49-F238E27FC236}">
                <a16:creationId xmlns:a16="http://schemas.microsoft.com/office/drawing/2014/main" id="{B2D1674C-438B-E83D-06E6-34F6CB543886}"/>
              </a:ext>
            </a:extLst>
          </p:cNvPr>
          <p:cNvSpPr>
            <a:spLocks noGrp="1"/>
          </p:cNvSpPr>
          <p:nvPr>
            <p:ph type="sldNum" sz="quarter" idx="10"/>
          </p:nvPr>
        </p:nvSpPr>
        <p:spPr>
          <a:xfrm>
            <a:off x="10358437" y="457199"/>
            <a:ext cx="1067589" cy="471489"/>
          </a:xfrm>
        </p:spPr>
        <p:txBody>
          <a:bodyPr/>
          <a:lstStyle/>
          <a:p>
            <a:pPr>
              <a:spcAft>
                <a:spcPts val="600"/>
              </a:spcAft>
            </a:pPr>
            <a:fld id="{48F63A3B-78C7-47BE-AE5E-E10140E04643}" type="slidenum">
              <a:rPr lang="en-US" smtClean="0"/>
              <a:pPr>
                <a:spcAft>
                  <a:spcPts val="600"/>
                </a:spcAft>
              </a:pPr>
              <a:t>26</a:t>
            </a:fld>
            <a:endParaRPr lang="en-US"/>
          </a:p>
        </p:txBody>
      </p:sp>
      <p:graphicFrame>
        <p:nvGraphicFramePr>
          <p:cNvPr id="5" name="Text Placeholder 2">
            <a:extLst>
              <a:ext uri="{FF2B5EF4-FFF2-40B4-BE49-F238E27FC236}">
                <a16:creationId xmlns:a16="http://schemas.microsoft.com/office/drawing/2014/main" id="{118613A0-45F5-2FD0-CDC3-20F8D861E10D}"/>
              </a:ext>
            </a:extLst>
          </p:cNvPr>
          <p:cNvGraphicFramePr>
            <a:graphicFrameLocks noGrp="1"/>
          </p:cNvGraphicFramePr>
          <p:nvPr>
            <p:ph sz="quarter" idx="4"/>
            <p:extLst>
              <p:ext uri="{D42A27DB-BD31-4B8C-83A1-F6EECF244321}">
                <p14:modId xmlns:p14="http://schemas.microsoft.com/office/powerpoint/2010/main" val="3963853155"/>
              </p:ext>
            </p:extLst>
          </p:nvPr>
        </p:nvGraphicFramePr>
        <p:xfrm>
          <a:off x="914400" y="2316067"/>
          <a:ext cx="10511627" cy="3948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025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4"/>
            <a:ext cx="6583680" cy="1531357"/>
          </a:xfrm>
        </p:spPr>
        <p:txBody>
          <a:bodyPr anchor="b">
            <a:normAutofit/>
          </a:bodyPr>
          <a:lstStyle/>
          <a:p>
            <a:pPr>
              <a:lnSpc>
                <a:spcPct val="90000"/>
              </a:lnSpc>
            </a:pPr>
            <a:r>
              <a:rPr lang="en-US"/>
              <a:t>Regression Model to Predict Player Potential</a:t>
            </a:r>
          </a:p>
        </p:txBody>
      </p:sp>
      <p:sp>
        <p:nvSpPr>
          <p:cNvPr id="11"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2834640"/>
            <a:ext cx="6583680" cy="3207344"/>
          </a:xfrm>
        </p:spPr>
        <p:txBody>
          <a:bodyPr>
            <a:normAutofit/>
          </a:bodyPr>
          <a:lstStyle/>
          <a:p>
            <a:pPr>
              <a:lnSpc>
                <a:spcPct val="140000"/>
              </a:lnSpc>
              <a:spcAft>
                <a:spcPts val="600"/>
              </a:spcAft>
            </a:pPr>
            <a:r>
              <a:rPr lang="en-US" sz="1700" b="1"/>
              <a:t>Mean Squared Error (MSE): </a:t>
            </a:r>
            <a:r>
              <a:rPr lang="en-US" sz="1700"/>
              <a:t>6.402972261314623. The MSE is relatively low, indicating good model performance in terms of error magnitude relative to the scale of potential ratings.</a:t>
            </a:r>
          </a:p>
          <a:p>
            <a:pPr>
              <a:lnSpc>
                <a:spcPct val="140000"/>
              </a:lnSpc>
              <a:spcAft>
                <a:spcPts val="600"/>
              </a:spcAft>
            </a:pPr>
            <a:endParaRPr lang="en-US" sz="1700"/>
          </a:p>
          <a:p>
            <a:pPr>
              <a:lnSpc>
                <a:spcPct val="140000"/>
              </a:lnSpc>
              <a:spcAft>
                <a:spcPts val="600"/>
              </a:spcAft>
            </a:pPr>
            <a:r>
              <a:rPr lang="en-US" sz="1700" b="1"/>
              <a:t>R² (R-squared): </a:t>
            </a:r>
            <a:r>
              <a:rPr lang="en-US" sz="1700"/>
              <a:t>0.8317. An R-squared value of 0.832 suggests that the model explains a substantial majority (83.2%) of the variance in potential ratings, which is an excellent result for predictive modeling.</a:t>
            </a:r>
          </a:p>
        </p:txBody>
      </p:sp>
      <p:sp>
        <p:nvSpPr>
          <p:cNvPr id="8" name="Slide Number Placeholder 3">
            <a:extLst>
              <a:ext uri="{FF2B5EF4-FFF2-40B4-BE49-F238E27FC236}">
                <a16:creationId xmlns:a16="http://schemas.microsoft.com/office/drawing/2014/main" id="{D5C08721-3BC5-13EE-13BF-66F449E65E68}"/>
              </a:ext>
            </a:extLst>
          </p:cNvPr>
          <p:cNvSpPr>
            <a:spLocks noGrp="1"/>
          </p:cNvSpPr>
          <p:nvPr>
            <p:ph type="sldNum" sz="quarter" idx="10"/>
          </p:nvPr>
        </p:nvSpPr>
        <p:spPr>
          <a:xfrm>
            <a:off x="10358437" y="457199"/>
            <a:ext cx="1067589" cy="471489"/>
          </a:xfrm>
        </p:spPr>
        <p:txBody>
          <a:bodyPr/>
          <a:lstStyle/>
          <a:p>
            <a:pPr>
              <a:spcAft>
                <a:spcPts val="600"/>
              </a:spcAft>
            </a:pPr>
            <a:fld id="{48F63A3B-78C7-47BE-AE5E-E10140E04643}" type="slidenum">
              <a:rPr lang="en-US" smtClean="0"/>
              <a:pPr>
                <a:spcAft>
                  <a:spcPts val="600"/>
                </a:spcAft>
              </a:pPr>
              <a:t>27</a:t>
            </a:fld>
            <a:endParaRPr lang="en-US"/>
          </a:p>
        </p:txBody>
      </p:sp>
    </p:spTree>
    <p:extLst>
      <p:ext uri="{BB962C8B-B14F-4D97-AF65-F5344CB8AC3E}">
        <p14:creationId xmlns:p14="http://schemas.microsoft.com/office/powerpoint/2010/main" val="2258314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Conclusion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640253"/>
            <a:ext cx="7965460" cy="3160473"/>
          </a:xfrm>
        </p:spPr>
        <p:txBody>
          <a:bodyPr>
            <a:normAutofit/>
          </a:bodyPr>
          <a:lstStyle/>
          <a:p>
            <a:pPr marL="0" indent="0">
              <a:buNone/>
            </a:pPr>
            <a:r>
              <a:rPr lang="en-US" dirty="0"/>
              <a:t>Future work could look into more complex algorithms, better feature engineering, and the use of real-time data to further improve the models' predictive power and trustworthiness. This project sets a strong base for using data-driven methods in sports analytics, leading to better-informed decisions in football management.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28</a:t>
            </a:fld>
            <a:endParaRPr lang="en-US" dirty="0"/>
          </a:p>
        </p:txBody>
      </p:sp>
    </p:spTree>
    <p:extLst>
      <p:ext uri="{BB962C8B-B14F-4D97-AF65-F5344CB8AC3E}">
        <p14:creationId xmlns:p14="http://schemas.microsoft.com/office/powerpoint/2010/main" val="853212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dirty="0"/>
              <a:t>Sayf Elhawary</a:t>
            </a: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Introduction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500975"/>
            <a:ext cx="7965460" cy="3299752"/>
          </a:xfrm>
        </p:spPr>
        <p:txBody>
          <a:bodyPr>
            <a:normAutofit fontScale="92500" lnSpcReduction="10000"/>
          </a:bodyPr>
          <a:lstStyle/>
          <a:p>
            <a:r>
              <a:rPr lang="en-US" dirty="0"/>
              <a:t>I'll delve into the FIFA 19 dataset to uncover insights about football players featured in the popular video game. Using Python libraries such as NumPy, Matplotlib, Pandas, and Seaborn, I'll explore key variables including age, overall rating, potential, and market value.</a:t>
            </a:r>
          </a:p>
          <a:p>
            <a:r>
              <a:rPr lang="en-US" dirty="0"/>
              <a:t>This dataset provides a comprehensive view of players' attributes, from basic information like age to crucial metrics such as overall rating, representing their skill level in the game. Additionally, I'll examine potential, indicating a player's future development prospects, and market value, reflecting their worth in the virtual transfer market.</a:t>
            </a:r>
          </a:p>
          <a:p>
            <a:r>
              <a:rPr lang="en-US" dirty="0"/>
              <a:t>My analysis aims to uncover patterns and trends within these key variables, shedding light on the dynamics of player performance, growth potential, and market valuation in the FIFA 19 gaming universe.</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151211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364809" y="1057274"/>
            <a:ext cx="7043617" cy="2520217"/>
          </a:xfrm>
        </p:spPr>
        <p:txBody>
          <a:bodyPr anchor="b">
            <a:normAutofit/>
          </a:bodyPr>
          <a:lstStyle/>
          <a:p>
            <a:r>
              <a:rPr lang="en-US" dirty="0"/>
              <a:t>Data Preparation and Cleaning</a:t>
            </a:r>
          </a:p>
        </p:txBody>
      </p:sp>
      <p:sp>
        <p:nvSpPr>
          <p:cNvPr id="11" name="Slide Number Placeholder 2">
            <a:extLst>
              <a:ext uri="{FF2B5EF4-FFF2-40B4-BE49-F238E27FC236}">
                <a16:creationId xmlns:a16="http://schemas.microsoft.com/office/drawing/2014/main" id="{09DC3CF5-0E49-8EA3-AB77-66D448CEBF19}"/>
              </a:ext>
            </a:extLst>
          </p:cNvPr>
          <p:cNvSpPr>
            <a:spLocks noGrp="1"/>
          </p:cNvSpPr>
          <p:nvPr>
            <p:ph type="sldNum" sz="quarter" idx="10"/>
          </p:nvPr>
        </p:nvSpPr>
        <p:spPr>
          <a:xfrm>
            <a:off x="10438475" y="457199"/>
            <a:ext cx="987552" cy="471489"/>
          </a:xfrm>
        </p:spPr>
        <p:txBody>
          <a:bodyPr/>
          <a:lstStyle/>
          <a:p>
            <a:pPr>
              <a:spcAft>
                <a:spcPts val="600"/>
              </a:spcAft>
            </a:pPr>
            <a:fld id="{48F63A3B-78C7-47BE-AE5E-E10140E04643}" type="slidenum">
              <a:rPr lang="en-US" smtClean="0"/>
              <a:pPr>
                <a:spcAft>
                  <a:spcPts val="600"/>
                </a:spcAft>
              </a:pPr>
              <a:t>4</a:t>
            </a:fld>
            <a:endParaRPr lang="en-US" dirty="0"/>
          </a:p>
        </p:txBody>
      </p:sp>
      <p:pic>
        <p:nvPicPr>
          <p:cNvPr id="6" name="Picture Placeholder 5" descr="A blue mountains with fog&#10;&#10;Description automatically generated with medium confidence">
            <a:extLst>
              <a:ext uri="{FF2B5EF4-FFF2-40B4-BE49-F238E27FC236}">
                <a16:creationId xmlns:a16="http://schemas.microsoft.com/office/drawing/2014/main" id="{54CA379A-E5B9-1676-04DE-88E81197968A}"/>
              </a:ext>
            </a:extLst>
          </p:cNvPr>
          <p:cNvPicPr>
            <a:picLocks noGrp="1" noChangeAspect="1"/>
          </p:cNvPicPr>
          <p:nvPr>
            <p:ph idx="11"/>
          </p:nvPr>
        </p:nvPicPr>
        <p:blipFill rotWithShape="1">
          <a:blip r:embed="rId3"/>
          <a:srcRect t="16001" b="31375"/>
          <a:stretch/>
        </p:blipFill>
        <p:spPr>
          <a:xfrm>
            <a:off x="4364808" y="3808750"/>
            <a:ext cx="7043618" cy="2233233"/>
          </a:xfrm>
          <a:noFill/>
        </p:spPr>
      </p:pic>
    </p:spTree>
    <p:extLst>
      <p:ext uri="{BB962C8B-B14F-4D97-AF65-F5344CB8AC3E}">
        <p14:creationId xmlns:p14="http://schemas.microsoft.com/office/powerpoint/2010/main" val="29064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1243864"/>
          </a:xfrm>
        </p:spPr>
        <p:txBody>
          <a:bodyPr/>
          <a:lstStyle/>
          <a:p>
            <a:r>
              <a:rPr lang="en-US" dirty="0"/>
              <a:t>Familiarization with the Dataset</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2609976"/>
            <a:ext cx="10615518" cy="3432007"/>
          </a:xfrm>
        </p:spPr>
        <p:txBody>
          <a:bodyPr>
            <a:normAutofit lnSpcReduction="10000"/>
          </a:bodyPr>
          <a:lstStyle/>
          <a:p>
            <a:r>
              <a:rPr lang="en-US" dirty="0"/>
              <a:t>The first step in the project was to get to know the dataset by looking at its structure, identifying the types of data, and spotting any unusual or redundant columns. The dataset contains 92 columns and 17,954 entries, including player identifiers and detailed performance metrics. During this exploration phase, I noticed missing values in important financial metrics like </a:t>
            </a:r>
            <a:r>
              <a:rPr lang="en-US" dirty="0" err="1"/>
              <a:t>value_euro</a:t>
            </a:r>
            <a:r>
              <a:rPr lang="en-US" dirty="0"/>
              <a:t> and </a:t>
            </a:r>
            <a:r>
              <a:rPr lang="en-US" dirty="0" err="1"/>
              <a:t>wage_euro</a:t>
            </a:r>
            <a:r>
              <a:rPr lang="en-US" dirty="0"/>
              <a:t>, and in player availability such as </a:t>
            </a:r>
            <a:r>
              <a:rPr lang="en-US" dirty="0" err="1"/>
              <a:t>release_clause_euro</a:t>
            </a:r>
            <a:r>
              <a:rPr lang="en-US" dirty="0"/>
              <a:t> and </a:t>
            </a:r>
            <a:r>
              <a:rPr lang="en-US" dirty="0" err="1"/>
              <a:t>club_join_date</a:t>
            </a:r>
            <a:r>
              <a:rPr lang="en-US" dirty="0"/>
              <a:t>. Also, I found redundant or less important columns such as tags and traits, which had a high percentage of missing data. Moreover, initial statistical summaries helped show the range and distribution of numerical attributes, preparing me for deeper data cleaning and analysis.</a:t>
            </a:r>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1243864"/>
          </a:xfrm>
        </p:spPr>
        <p:txBody>
          <a:bodyPr/>
          <a:lstStyle/>
          <a:p>
            <a:r>
              <a:rPr lang="en-US" dirty="0"/>
              <a:t>Cleaning the Dataset</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2609976"/>
            <a:ext cx="10615518" cy="3432007"/>
          </a:xfrm>
        </p:spPr>
        <p:txBody>
          <a:bodyPr>
            <a:normAutofit fontScale="92500"/>
          </a:bodyPr>
          <a:lstStyle/>
          <a:p>
            <a:r>
              <a:rPr lang="en-US" dirty="0"/>
              <a:t>In the cleaning stage, I used Pandas to improve the dataset’s integrity and usability. Missing values were handled by either removing columns with too many missing values or filling in missing entries in important columns with median values for numbers and mode values for categories. This method helped keep as much data as possible without hurting the dataset's quality. I made data formats uniform by turning date strings in </a:t>
            </a:r>
            <a:r>
              <a:rPr lang="en-US" dirty="0" err="1"/>
              <a:t>birth_date</a:t>
            </a:r>
            <a:r>
              <a:rPr lang="en-US" dirty="0"/>
              <a:t> into Python datetime objects, which makes handling dates easier. Additionally, we created new columns like BMI to give more depth to the dataset for analysis. This cleaning process not only reduced the chances of bias and errors in future analyses but also made the dataset more manageable by reducing the number of columns from 92 to 87, focusing on the most relevant attributes for analysis.</a:t>
            </a:r>
          </a:p>
        </p:txBody>
      </p:sp>
    </p:spTree>
    <p:extLst>
      <p:ext uri="{BB962C8B-B14F-4D97-AF65-F5344CB8AC3E}">
        <p14:creationId xmlns:p14="http://schemas.microsoft.com/office/powerpoint/2010/main" val="281784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10676074" cy="2297544"/>
          </a:xfrm>
        </p:spPr>
        <p:txBody>
          <a:bodyPr/>
          <a:lstStyle/>
          <a:p>
            <a:pPr algn="ctr"/>
            <a:r>
              <a:rPr lang="en-US" dirty="0"/>
              <a:t>Example by showing step1.ipynb</a:t>
            </a:r>
          </a:p>
        </p:txBody>
      </p:sp>
    </p:spTree>
    <p:extLst>
      <p:ext uri="{BB962C8B-B14F-4D97-AF65-F5344CB8AC3E}">
        <p14:creationId xmlns:p14="http://schemas.microsoft.com/office/powerpoint/2010/main" val="106501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364809" y="1057274"/>
            <a:ext cx="7043617" cy="2520217"/>
          </a:xfrm>
        </p:spPr>
        <p:txBody>
          <a:bodyPr anchor="b">
            <a:normAutofit/>
          </a:bodyPr>
          <a:lstStyle/>
          <a:p>
            <a:r>
              <a:rPr lang="en-US" dirty="0"/>
              <a:t>Exploratory Data Analysis</a:t>
            </a:r>
          </a:p>
        </p:txBody>
      </p:sp>
      <p:sp>
        <p:nvSpPr>
          <p:cNvPr id="11" name="Slide Number Placeholder 2">
            <a:extLst>
              <a:ext uri="{FF2B5EF4-FFF2-40B4-BE49-F238E27FC236}">
                <a16:creationId xmlns:a16="http://schemas.microsoft.com/office/drawing/2014/main" id="{09DC3CF5-0E49-8EA3-AB77-66D448CEBF19}"/>
              </a:ext>
            </a:extLst>
          </p:cNvPr>
          <p:cNvSpPr>
            <a:spLocks noGrp="1"/>
          </p:cNvSpPr>
          <p:nvPr>
            <p:ph type="sldNum" sz="quarter" idx="10"/>
          </p:nvPr>
        </p:nvSpPr>
        <p:spPr>
          <a:xfrm>
            <a:off x="10438475" y="457199"/>
            <a:ext cx="987552" cy="471489"/>
          </a:xfrm>
        </p:spPr>
        <p:txBody>
          <a:bodyPr/>
          <a:lstStyle/>
          <a:p>
            <a:pPr>
              <a:spcAft>
                <a:spcPts val="600"/>
              </a:spcAft>
            </a:pPr>
            <a:fld id="{48F63A3B-78C7-47BE-AE5E-E10140E04643}" type="slidenum">
              <a:rPr lang="en-US" smtClean="0"/>
              <a:pPr>
                <a:spcAft>
                  <a:spcPts val="600"/>
                </a:spcAft>
              </a:pPr>
              <a:t>8</a:t>
            </a:fld>
            <a:endParaRPr lang="en-US" dirty="0"/>
          </a:p>
        </p:txBody>
      </p:sp>
      <p:pic>
        <p:nvPicPr>
          <p:cNvPr id="6" name="Picture Placeholder 5" descr="A blue mountains with fog&#10;&#10;Description automatically generated with medium confidence">
            <a:extLst>
              <a:ext uri="{FF2B5EF4-FFF2-40B4-BE49-F238E27FC236}">
                <a16:creationId xmlns:a16="http://schemas.microsoft.com/office/drawing/2014/main" id="{54CA379A-E5B9-1676-04DE-88E81197968A}"/>
              </a:ext>
            </a:extLst>
          </p:cNvPr>
          <p:cNvPicPr>
            <a:picLocks noGrp="1" noChangeAspect="1"/>
          </p:cNvPicPr>
          <p:nvPr>
            <p:ph idx="11"/>
          </p:nvPr>
        </p:nvPicPr>
        <p:blipFill rotWithShape="1">
          <a:blip r:embed="rId3"/>
          <a:srcRect t="16001" b="31375"/>
          <a:stretch/>
        </p:blipFill>
        <p:spPr>
          <a:xfrm>
            <a:off x="4364808" y="3808750"/>
            <a:ext cx="7043618" cy="2233233"/>
          </a:xfrm>
          <a:noFill/>
        </p:spPr>
      </p:pic>
    </p:spTree>
    <p:extLst>
      <p:ext uri="{BB962C8B-B14F-4D97-AF65-F5344CB8AC3E}">
        <p14:creationId xmlns:p14="http://schemas.microsoft.com/office/powerpoint/2010/main" val="1377188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758952" y="758952"/>
            <a:ext cx="3932237" cy="1281795"/>
          </a:xfrm>
        </p:spPr>
        <p:txBody>
          <a:bodyPr anchor="b">
            <a:normAutofit/>
          </a:bodyPr>
          <a:lstStyle/>
          <a:p>
            <a:pPr>
              <a:lnSpc>
                <a:spcPct val="90000"/>
              </a:lnSpc>
            </a:pPr>
            <a:r>
              <a:rPr lang="en-US" sz="2700" dirty="0"/>
              <a:t>Visualizing Distributions of Key Attributes</a:t>
            </a:r>
          </a:p>
        </p:txBody>
      </p:sp>
      <p:sp>
        <p:nvSpPr>
          <p:cNvPr id="12" name="Text Placeholder 3">
            <a:extLst>
              <a:ext uri="{FF2B5EF4-FFF2-40B4-BE49-F238E27FC236}">
                <a16:creationId xmlns:a16="http://schemas.microsoft.com/office/drawing/2014/main" id="{A837A872-81D3-677C-D488-A77179A1C713}"/>
              </a:ext>
            </a:extLst>
          </p:cNvPr>
          <p:cNvSpPr>
            <a:spLocks noGrp="1"/>
          </p:cNvSpPr>
          <p:nvPr>
            <p:ph type="body" sz="half" idx="2"/>
          </p:nvPr>
        </p:nvSpPr>
        <p:spPr>
          <a:xfrm>
            <a:off x="758952" y="2286000"/>
            <a:ext cx="4769837" cy="3567086"/>
          </a:xfrm>
        </p:spPr>
        <p:txBody>
          <a:bodyPr>
            <a:normAutofit/>
          </a:bodyPr>
          <a:lstStyle/>
          <a:p>
            <a:r>
              <a:rPr lang="en-US" b="1" dirty="0"/>
              <a:t>Age:</a:t>
            </a:r>
            <a:r>
              <a:rPr lang="en-US" dirty="0"/>
              <a:t> Suggest a younger player population with fewer older players.</a:t>
            </a:r>
          </a:p>
          <a:p>
            <a:endParaRPr lang="en-US" dirty="0"/>
          </a:p>
          <a:p>
            <a:r>
              <a:rPr lang="en-US" b="1" dirty="0"/>
              <a:t>Overall Rating: </a:t>
            </a:r>
            <a:r>
              <a:rPr lang="en-US" dirty="0"/>
              <a:t>The distribution is somewhat normally distributed with a peak around the 60-70 rating mark.</a:t>
            </a:r>
          </a:p>
          <a:p>
            <a:endParaRPr lang="en-US" dirty="0"/>
          </a:p>
          <a:p>
            <a:r>
              <a:rPr lang="en-US" b="1" dirty="0"/>
              <a:t>Potential: </a:t>
            </a:r>
            <a:r>
              <a:rPr lang="en-US" dirty="0"/>
              <a:t>Indicates that many players have higher potential ratings than their current overall ratings.</a:t>
            </a:r>
          </a:p>
          <a:p>
            <a:endParaRPr lang="en-US" dirty="0"/>
          </a:p>
          <a:p>
            <a:r>
              <a:rPr lang="en-US" b="1" dirty="0"/>
              <a:t>Market Value: </a:t>
            </a:r>
            <a:r>
              <a:rPr lang="en-US" dirty="0"/>
              <a:t>Indicates</a:t>
            </a:r>
            <a:r>
              <a:rPr lang="en-US" b="1" dirty="0"/>
              <a:t> </a:t>
            </a:r>
            <a:r>
              <a:rPr lang="en-US" dirty="0"/>
              <a:t>most players are valued at the lower end of the market value spectrum, and a few outliers with very high values</a:t>
            </a:r>
          </a:p>
        </p:txBody>
      </p:sp>
      <p:pic>
        <p:nvPicPr>
          <p:cNvPr id="7" name="Content Placeholder 6">
            <a:extLst>
              <a:ext uri="{FF2B5EF4-FFF2-40B4-BE49-F238E27FC236}">
                <a16:creationId xmlns:a16="http://schemas.microsoft.com/office/drawing/2014/main" id="{73189659-241C-08D3-EE7B-0AC28761952E}"/>
              </a:ext>
            </a:extLst>
          </p:cNvPr>
          <p:cNvPicPr>
            <a:picLocks noGrp="1" noChangeAspect="1"/>
          </p:cNvPicPr>
          <p:nvPr>
            <p:ph idx="1"/>
          </p:nvPr>
        </p:nvPicPr>
        <p:blipFill>
          <a:blip r:embed="rId3"/>
          <a:stretch>
            <a:fillRect/>
          </a:stretch>
        </p:blipFill>
        <p:spPr>
          <a:xfrm>
            <a:off x="5825085" y="1225153"/>
            <a:ext cx="6241888" cy="4407694"/>
          </a:xfrm>
          <a:prstGeom prst="rect">
            <a:avLst/>
          </a:prstGeom>
          <a:noFill/>
        </p:spPr>
      </p:pic>
    </p:spTree>
    <p:extLst>
      <p:ext uri="{BB962C8B-B14F-4D97-AF65-F5344CB8AC3E}">
        <p14:creationId xmlns:p14="http://schemas.microsoft.com/office/powerpoint/2010/main" val="168621322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{55140373-06B1-47F4-BC57-BF8411D44250}tf78438558_win32</Template>
  <TotalTime>1483</TotalTime>
  <Words>1649</Words>
  <Application>Microsoft Office PowerPoint</Application>
  <PresentationFormat>Widescreen</PresentationFormat>
  <Paragraphs>123</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Black</vt:lpstr>
      <vt:lpstr>Calibri</vt:lpstr>
      <vt:lpstr>Sabon Next LT</vt:lpstr>
      <vt:lpstr>Custom</vt:lpstr>
      <vt:lpstr>Analyzing FIFA’s data with Python</vt:lpstr>
      <vt:lpstr>agenda</vt:lpstr>
      <vt:lpstr>Introduction</vt:lpstr>
      <vt:lpstr>Data Preparation and Cleaning</vt:lpstr>
      <vt:lpstr>Familiarization with the Dataset</vt:lpstr>
      <vt:lpstr>Cleaning the Dataset</vt:lpstr>
      <vt:lpstr>Example by showing step1.ipynb</vt:lpstr>
      <vt:lpstr>Exploratory Data Analysis</vt:lpstr>
      <vt:lpstr>Visualizing Distributions of Key Attributes</vt:lpstr>
      <vt:lpstr>Analyzing Relationships Between Attributes</vt:lpstr>
      <vt:lpstr>Analyzing Relationships Between Attributes</vt:lpstr>
      <vt:lpstr>Pair Plot for Selected Features</vt:lpstr>
      <vt:lpstr>Visualization</vt:lpstr>
      <vt:lpstr>Comparative Visualizations of Top Clubs</vt:lpstr>
      <vt:lpstr>Comparative Visualizations of Top Country</vt:lpstr>
      <vt:lpstr>Correlation Heatmap of Player Attributes</vt:lpstr>
      <vt:lpstr>Correlation Heatmap of Player Attributes</vt:lpstr>
      <vt:lpstr>Correlation Heatmap of Player Attributes</vt:lpstr>
      <vt:lpstr>Correlation Heatmap of Player Attributes</vt:lpstr>
      <vt:lpstr>Statistical Analysis</vt:lpstr>
      <vt:lpstr>Age vs. Market Value</vt:lpstr>
      <vt:lpstr>Age vs. Overall Rating</vt:lpstr>
      <vt:lpstr>Average Market Values by Primary Position</vt:lpstr>
      <vt:lpstr>Predictive Modeling</vt:lpstr>
      <vt:lpstr>Example by showing step5.ipynb</vt:lpstr>
      <vt:lpstr>Regression Model to Predict Player Market Values</vt:lpstr>
      <vt:lpstr>Regression Model to Predict Player Potential</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FIFA’s data with Python</dc:title>
  <dc:subject/>
  <dc:creator>Sayf Elhawary</dc:creator>
  <cp:lastModifiedBy>Sayf Elhawary</cp:lastModifiedBy>
  <cp:revision>54</cp:revision>
  <dcterms:created xsi:type="dcterms:W3CDTF">2024-04-30T20:04:00Z</dcterms:created>
  <dcterms:modified xsi:type="dcterms:W3CDTF">2024-05-05T23:36:19Z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